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Muli" panose="020B0604020202020204" charset="0"/>
      <p:regular r:id="rId24"/>
    </p:embeddedFont>
    <p:embeddedFont>
      <p:font typeface="Muli Bold" panose="020B0604020202020204" charset="0"/>
      <p:regular r:id="rId25"/>
    </p:embeddedFont>
    <p:embeddedFont>
      <p:font typeface="Muli Extra-Light" panose="020B0604020202020204" charset="0"/>
      <p:regular r:id="rId26"/>
    </p:embeddedFont>
    <p:embeddedFont>
      <p:font typeface="Muli Semi-Bold" panose="020B0604020202020204" charset="0"/>
      <p:regular r:id="rId27"/>
    </p:embeddedFont>
    <p:embeddedFont>
      <p:font typeface="Oswald" panose="00000500000000000000" pitchFamily="2" charset="0"/>
      <p:regular r:id="rId28"/>
    </p:embeddedFont>
    <p:embeddedFont>
      <p:font typeface="UTM Neutra" panose="020B06040202020202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22" autoAdjust="0"/>
  </p:normalViewPr>
  <p:slideViewPr>
    <p:cSldViewPr>
      <p:cViewPr varScale="1">
        <p:scale>
          <a:sx n="57" d="100"/>
          <a:sy n="57" d="100"/>
        </p:scale>
        <p:origin x="72"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3.png>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5.png"/><Relationship Id="rId7"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6.sv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svg"/><Relationship Id="rId7" Type="http://schemas.openxmlformats.org/officeDocument/2006/relationships/hyperlink" Target="https://bkaii.com.vn/tin-tuc/643-giao-thuc-telnet-la-gi-khai-niem-cau-truc-tinh-nang-va-cach-thuc-hoat-dong" TargetMode="External"/><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hyperlink" Target="https://users.soict.hust.edu.vn/linhtd/courses/ComputerNetworks/Lecture%208%20-%20Transport%20layer.pdf" TargetMode="External"/><Relationship Id="rId5" Type="http://schemas.openxmlformats.org/officeDocument/2006/relationships/hyperlink" Target="https://madpackets.com/2018/04/25/tcp-sequence-and-acknowledgement-numbers-explained/"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2B30"/>
        </a:solidFill>
        <a:effectLst/>
      </p:bgPr>
    </p:bg>
    <p:spTree>
      <p:nvGrpSpPr>
        <p:cNvPr id="1" name=""/>
        <p:cNvGrpSpPr/>
        <p:nvPr/>
      </p:nvGrpSpPr>
      <p:grpSpPr>
        <a:xfrm>
          <a:off x="0" y="0"/>
          <a:ext cx="0" cy="0"/>
          <a:chOff x="0" y="0"/>
          <a:chExt cx="0" cy="0"/>
        </a:xfrm>
      </p:grpSpPr>
      <p:grpSp>
        <p:nvGrpSpPr>
          <p:cNvPr id="2" name="Group 2"/>
          <p:cNvGrpSpPr/>
          <p:nvPr/>
        </p:nvGrpSpPr>
        <p:grpSpPr>
          <a:xfrm>
            <a:off x="878368" y="2115397"/>
            <a:ext cx="16540195" cy="6056205"/>
            <a:chOff x="0" y="0"/>
            <a:chExt cx="22053593" cy="8074940"/>
          </a:xfrm>
        </p:grpSpPr>
        <p:sp>
          <p:nvSpPr>
            <p:cNvPr id="3" name="TextBox 3"/>
            <p:cNvSpPr txBox="1"/>
            <p:nvPr/>
          </p:nvSpPr>
          <p:spPr>
            <a:xfrm>
              <a:off x="0" y="1460435"/>
              <a:ext cx="22053593" cy="4647273"/>
            </a:xfrm>
            <a:prstGeom prst="rect">
              <a:avLst/>
            </a:prstGeom>
          </p:spPr>
          <p:txBody>
            <a:bodyPr lIns="0" tIns="0" rIns="0" bIns="0" rtlCol="0" anchor="t">
              <a:spAutoFit/>
            </a:bodyPr>
            <a:lstStyle/>
            <a:p>
              <a:pPr>
                <a:lnSpc>
                  <a:spcPts val="17295"/>
                </a:lnSpc>
              </a:pPr>
              <a:r>
                <a:rPr lang="en-US" sz="15039">
                  <a:solidFill>
                    <a:srgbClr val="FF7C64"/>
                  </a:solidFill>
                  <a:latin typeface="Oswald"/>
                </a:rPr>
                <a:t>Telnet</a:t>
              </a:r>
            </a:p>
            <a:p>
              <a:pPr>
                <a:lnSpc>
                  <a:spcPts val="10052"/>
                </a:lnSpc>
              </a:pPr>
              <a:r>
                <a:rPr lang="en-US" sz="8741">
                  <a:solidFill>
                    <a:srgbClr val="FF7C64"/>
                  </a:solidFill>
                  <a:latin typeface="Oswald"/>
                </a:rPr>
                <a:t>The Mother of all (application) protocol</a:t>
              </a:r>
            </a:p>
          </p:txBody>
        </p:sp>
        <p:sp>
          <p:nvSpPr>
            <p:cNvPr id="4" name="TextBox 4"/>
            <p:cNvSpPr txBox="1"/>
            <p:nvPr/>
          </p:nvSpPr>
          <p:spPr>
            <a:xfrm>
              <a:off x="0" y="-58815"/>
              <a:ext cx="18486470" cy="611636"/>
            </a:xfrm>
            <a:prstGeom prst="rect">
              <a:avLst/>
            </a:prstGeom>
          </p:spPr>
          <p:txBody>
            <a:bodyPr lIns="0" tIns="0" rIns="0" bIns="0" rtlCol="0" anchor="t">
              <a:spAutoFit/>
            </a:bodyPr>
            <a:lstStyle/>
            <a:p>
              <a:pPr>
                <a:lnSpc>
                  <a:spcPts val="3853"/>
                </a:lnSpc>
              </a:pPr>
              <a:r>
                <a:rPr lang="en-US" sz="2752" spc="137">
                  <a:solidFill>
                    <a:srgbClr val="FFFFFF"/>
                  </a:solidFill>
                  <a:latin typeface="Muli Bold"/>
                </a:rPr>
                <a:t>THUYẾT TRÌNH MẠNG MÁY TÍNH</a:t>
              </a:r>
            </a:p>
          </p:txBody>
        </p:sp>
        <p:sp>
          <p:nvSpPr>
            <p:cNvPr id="5" name="TextBox 5"/>
            <p:cNvSpPr txBox="1"/>
            <p:nvPr/>
          </p:nvSpPr>
          <p:spPr>
            <a:xfrm>
              <a:off x="0" y="7259689"/>
              <a:ext cx="22053593" cy="817471"/>
            </a:xfrm>
            <a:prstGeom prst="rect">
              <a:avLst/>
            </a:prstGeom>
          </p:spPr>
          <p:txBody>
            <a:bodyPr lIns="0" tIns="0" rIns="0" bIns="0" rtlCol="0" anchor="t">
              <a:spAutoFit/>
            </a:bodyPr>
            <a:lstStyle/>
            <a:p>
              <a:pPr>
                <a:lnSpc>
                  <a:spcPts val="5137"/>
                </a:lnSpc>
              </a:pPr>
              <a:endParaRPr/>
            </a:p>
          </p:txBody>
        </p:sp>
      </p:grpSp>
      <p:sp>
        <p:nvSpPr>
          <p:cNvPr id="6" name="Freeform 6"/>
          <p:cNvSpPr/>
          <p:nvPr/>
        </p:nvSpPr>
        <p:spPr>
          <a:xfrm>
            <a:off x="-3631752" y="7479061"/>
            <a:ext cx="6558303" cy="6522531"/>
          </a:xfrm>
          <a:custGeom>
            <a:avLst/>
            <a:gdLst/>
            <a:ahLst/>
            <a:cxnLst/>
            <a:rect l="l" t="t" r="r" b="b"/>
            <a:pathLst>
              <a:path w="6558303" h="6522531">
                <a:moveTo>
                  <a:pt x="0" y="0"/>
                </a:moveTo>
                <a:lnTo>
                  <a:pt x="6558303" y="0"/>
                </a:lnTo>
                <a:lnTo>
                  <a:pt x="6558303" y="6522530"/>
                </a:lnTo>
                <a:lnTo>
                  <a:pt x="0" y="65225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4769793" y="-614405"/>
            <a:ext cx="6558303" cy="6522531"/>
          </a:xfrm>
          <a:custGeom>
            <a:avLst/>
            <a:gdLst/>
            <a:ahLst/>
            <a:cxnLst/>
            <a:rect l="l" t="t" r="r" b="b"/>
            <a:pathLst>
              <a:path w="6558303" h="6522531">
                <a:moveTo>
                  <a:pt x="0" y="0"/>
                </a:moveTo>
                <a:lnTo>
                  <a:pt x="6558303" y="0"/>
                </a:lnTo>
                <a:lnTo>
                  <a:pt x="6558303" y="6522531"/>
                </a:lnTo>
                <a:lnTo>
                  <a:pt x="0" y="65225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0452215" y="-4852545"/>
            <a:ext cx="6558303" cy="6522531"/>
          </a:xfrm>
          <a:custGeom>
            <a:avLst/>
            <a:gdLst/>
            <a:ahLst/>
            <a:cxnLst/>
            <a:rect l="l" t="t" r="r" b="b"/>
            <a:pathLst>
              <a:path w="6558303" h="6522531">
                <a:moveTo>
                  <a:pt x="0" y="0"/>
                </a:moveTo>
                <a:lnTo>
                  <a:pt x="6558304" y="0"/>
                </a:lnTo>
                <a:lnTo>
                  <a:pt x="6558304" y="6522531"/>
                </a:lnTo>
                <a:lnTo>
                  <a:pt x="0" y="6522531"/>
                </a:lnTo>
                <a:lnTo>
                  <a:pt x="0" y="0"/>
                </a:lnTo>
                <a:close/>
              </a:path>
            </a:pathLst>
          </a:custGeom>
          <a:blipFill>
            <a:blip r:embed="rId2">
              <a:alphaModFix amt="62000"/>
              <a:extLst>
                <a:ext uri="{96DAC541-7B7A-43D3-8B79-37D633B846F1}">
                  <asvg:svgBlip xmlns:asvg="http://schemas.microsoft.com/office/drawing/2016/SVG/main" r:embed="rId3"/>
                </a:ext>
              </a:extLst>
            </a:blip>
            <a:stretch>
              <a:fillRect/>
            </a:stretch>
          </a:blipFill>
        </p:spPr>
      </p:sp>
      <p:sp>
        <p:nvSpPr>
          <p:cNvPr id="9" name="Freeform 9"/>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10" name="TextBox 10"/>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11" name="TextBox 11"/>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3" name="Freeform 3"/>
          <p:cNvSpPr/>
          <p:nvPr/>
        </p:nvSpPr>
        <p:spPr>
          <a:xfrm>
            <a:off x="9944100" y="3731436"/>
            <a:ext cx="7315200" cy="3296600"/>
          </a:xfrm>
          <a:custGeom>
            <a:avLst/>
            <a:gdLst/>
            <a:ahLst/>
            <a:cxnLst/>
            <a:rect l="l" t="t" r="r" b="b"/>
            <a:pathLst>
              <a:path w="7315200" h="3296600">
                <a:moveTo>
                  <a:pt x="0" y="0"/>
                </a:moveTo>
                <a:lnTo>
                  <a:pt x="7315200" y="0"/>
                </a:lnTo>
                <a:lnTo>
                  <a:pt x="7315200" y="3296600"/>
                </a:lnTo>
                <a:lnTo>
                  <a:pt x="0" y="3296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28700" y="1721634"/>
            <a:ext cx="8115300" cy="7316205"/>
            <a:chOff x="0" y="0"/>
            <a:chExt cx="10820400" cy="9754939"/>
          </a:xfrm>
        </p:grpSpPr>
        <p:sp>
          <p:nvSpPr>
            <p:cNvPr id="5" name="TextBox 5"/>
            <p:cNvSpPr txBox="1"/>
            <p:nvPr/>
          </p:nvSpPr>
          <p:spPr>
            <a:xfrm>
              <a:off x="0" y="0"/>
              <a:ext cx="10820400" cy="3962400"/>
            </a:xfrm>
            <a:prstGeom prst="rect">
              <a:avLst/>
            </a:prstGeom>
          </p:spPr>
          <p:txBody>
            <a:bodyPr lIns="0" tIns="0" rIns="0" bIns="0" rtlCol="0" anchor="t">
              <a:spAutoFit/>
            </a:bodyPr>
            <a:lstStyle/>
            <a:p>
              <a:pPr>
                <a:lnSpc>
                  <a:spcPts val="11759"/>
                </a:lnSpc>
              </a:pPr>
              <a:r>
                <a:rPr lang="en-US" sz="9799">
                  <a:solidFill>
                    <a:srgbClr val="FF7C64"/>
                  </a:solidFill>
                  <a:latin typeface="Oswald"/>
                </a:rPr>
                <a:t>Three-hand shaking</a:t>
              </a:r>
            </a:p>
          </p:txBody>
        </p:sp>
        <p:sp>
          <p:nvSpPr>
            <p:cNvPr id="6" name="TextBox 6"/>
            <p:cNvSpPr txBox="1"/>
            <p:nvPr/>
          </p:nvSpPr>
          <p:spPr>
            <a:xfrm>
              <a:off x="0" y="4487614"/>
              <a:ext cx="10820400" cy="5267325"/>
            </a:xfrm>
            <a:prstGeom prst="rect">
              <a:avLst/>
            </a:prstGeom>
          </p:spPr>
          <p:txBody>
            <a:bodyPr lIns="0" tIns="0" rIns="0" bIns="0" rtlCol="0" anchor="t">
              <a:spAutoFit/>
            </a:bodyPr>
            <a:lstStyle/>
            <a:p>
              <a:pPr algn="just">
                <a:lnSpc>
                  <a:spcPts val="4500"/>
                </a:lnSpc>
              </a:pPr>
              <a:r>
                <a:rPr lang="en-US" sz="3000">
                  <a:solidFill>
                    <a:srgbClr val="102B30"/>
                  </a:solidFill>
                  <a:latin typeface="Muli"/>
                </a:rPr>
                <a:t>Máy khách sẽ gửi một gói tin TCP đặc biệt, máy server trả lời bằng một gói TCP đặc biệt thứ hai và cuối cùng client trả lời lại bằng một gói TCP đặc biệt thứ ba. </a:t>
              </a:r>
            </a:p>
            <a:p>
              <a:pPr algn="just">
                <a:lnSpc>
                  <a:spcPts val="4500"/>
                </a:lnSpc>
              </a:pPr>
              <a:r>
                <a:rPr lang="en-US" sz="3000">
                  <a:solidFill>
                    <a:srgbClr val="102B30"/>
                  </a:solidFill>
                  <a:latin typeface="Muli"/>
                </a:rPr>
                <a:t>Quy trình này được gọi là </a:t>
              </a:r>
              <a:r>
                <a:rPr lang="en-US" sz="3000">
                  <a:solidFill>
                    <a:srgbClr val="102B30"/>
                  </a:solidFill>
                  <a:latin typeface="Muli Bold"/>
                </a:rPr>
                <a:t>bắt tay ba bước (three-hand shaking)</a:t>
              </a:r>
              <a:r>
                <a:rPr lang="en-US" sz="3000">
                  <a:solidFill>
                    <a:srgbClr val="102B30"/>
                  </a:solidFill>
                  <a:latin typeface="Muli"/>
                </a:rPr>
                <a:t>, phương pháp truyền dữ liệu của Telnet</a:t>
              </a:r>
            </a:p>
          </p:txBody>
        </p:sp>
      </p:grpSp>
      <p:sp>
        <p:nvSpPr>
          <p:cNvPr id="7" name="TextBox 7"/>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8" name="TextBox 8"/>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120144">
            <a:off x="-2463045" y="7237643"/>
            <a:ext cx="8476077" cy="8429844"/>
          </a:xfrm>
          <a:custGeom>
            <a:avLst/>
            <a:gdLst/>
            <a:ahLst/>
            <a:cxnLst/>
            <a:rect l="l" t="t" r="r" b="b"/>
            <a:pathLst>
              <a:path w="8476077" h="8429844">
                <a:moveTo>
                  <a:pt x="0" y="0"/>
                </a:moveTo>
                <a:lnTo>
                  <a:pt x="8476077" y="0"/>
                </a:lnTo>
                <a:lnTo>
                  <a:pt x="8476077" y="8429844"/>
                </a:lnTo>
                <a:lnTo>
                  <a:pt x="0" y="8429844"/>
                </a:lnTo>
                <a:lnTo>
                  <a:pt x="0" y="0"/>
                </a:lnTo>
                <a:close/>
              </a:path>
            </a:pathLst>
          </a:custGeom>
          <a:blipFill>
            <a:blip r:embed="rId2">
              <a:alphaModFix amt="17000"/>
              <a:extLst>
                <a:ext uri="{96DAC541-7B7A-43D3-8B79-37D633B846F1}">
                  <asvg:svgBlip xmlns:asvg="http://schemas.microsoft.com/office/drawing/2016/SVG/main" r:embed="rId3"/>
                </a:ext>
              </a:extLst>
            </a:blip>
            <a:stretch>
              <a:fillRect/>
            </a:stretch>
          </a:blipFill>
        </p:spPr>
      </p:sp>
      <p:sp>
        <p:nvSpPr>
          <p:cNvPr id="3" name="Freeform 3"/>
          <p:cNvSpPr/>
          <p:nvPr/>
        </p:nvSpPr>
        <p:spPr>
          <a:xfrm rot="9120144">
            <a:off x="14374711" y="-2851803"/>
            <a:ext cx="8476077" cy="8429844"/>
          </a:xfrm>
          <a:custGeom>
            <a:avLst/>
            <a:gdLst/>
            <a:ahLst/>
            <a:cxnLst/>
            <a:rect l="l" t="t" r="r" b="b"/>
            <a:pathLst>
              <a:path w="8476077" h="8429844">
                <a:moveTo>
                  <a:pt x="0" y="0"/>
                </a:moveTo>
                <a:lnTo>
                  <a:pt x="8476077" y="0"/>
                </a:lnTo>
                <a:lnTo>
                  <a:pt x="8476077" y="8429843"/>
                </a:lnTo>
                <a:lnTo>
                  <a:pt x="0" y="8429843"/>
                </a:lnTo>
                <a:lnTo>
                  <a:pt x="0" y="0"/>
                </a:lnTo>
                <a:close/>
              </a:path>
            </a:pathLst>
          </a:custGeom>
          <a:blipFill>
            <a:blip r:embed="rId2">
              <a:alphaModFix amt="17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774993" y="1363118"/>
            <a:ext cx="14318798" cy="7726429"/>
          </a:xfrm>
          <a:custGeom>
            <a:avLst/>
            <a:gdLst/>
            <a:ahLst/>
            <a:cxnLst/>
            <a:rect l="l" t="t" r="r" b="b"/>
            <a:pathLst>
              <a:path w="14318798" h="7726429">
                <a:moveTo>
                  <a:pt x="0" y="0"/>
                </a:moveTo>
                <a:lnTo>
                  <a:pt x="14318798" y="0"/>
                </a:lnTo>
                <a:lnTo>
                  <a:pt x="14318798" y="7726429"/>
                </a:lnTo>
                <a:lnTo>
                  <a:pt x="0" y="7726429"/>
                </a:lnTo>
                <a:lnTo>
                  <a:pt x="0" y="0"/>
                </a:lnTo>
                <a:close/>
              </a:path>
            </a:pathLst>
          </a:custGeom>
          <a:blipFill>
            <a:blip r:embed="rId4"/>
            <a:stretch>
              <a:fillRect t="-260" r="-4841"/>
            </a:stretch>
          </a:blipFill>
        </p:spPr>
      </p:sp>
      <p:sp>
        <p:nvSpPr>
          <p:cNvPr id="5" name="Freeform 5"/>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5"/>
            <a:stretch>
              <a:fillRect/>
            </a:stretch>
          </a:blipFill>
        </p:spPr>
      </p:sp>
      <p:sp>
        <p:nvSpPr>
          <p:cNvPr id="6" name="TextBox 6"/>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7" name="TextBox 7"/>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39320" y="3287073"/>
            <a:ext cx="11819980" cy="4400085"/>
            <a:chOff x="0" y="0"/>
            <a:chExt cx="15759973" cy="5866781"/>
          </a:xfrm>
        </p:grpSpPr>
        <p:sp>
          <p:nvSpPr>
            <p:cNvPr id="3" name="TextBox 3"/>
            <p:cNvSpPr txBox="1"/>
            <p:nvPr/>
          </p:nvSpPr>
          <p:spPr>
            <a:xfrm>
              <a:off x="0" y="-4715"/>
              <a:ext cx="15759973" cy="2060575"/>
            </a:xfrm>
            <a:prstGeom prst="rect">
              <a:avLst/>
            </a:prstGeom>
          </p:spPr>
          <p:txBody>
            <a:bodyPr lIns="0" tIns="0" rIns="0" bIns="0" rtlCol="0" anchor="t">
              <a:spAutoFit/>
            </a:bodyPr>
            <a:lstStyle/>
            <a:p>
              <a:pPr algn="r">
                <a:lnSpc>
                  <a:spcPts val="12277"/>
                </a:lnSpc>
              </a:pPr>
              <a:r>
                <a:rPr lang="en-US" sz="10231">
                  <a:solidFill>
                    <a:srgbClr val="102B30"/>
                  </a:solidFill>
                  <a:latin typeface="Oswald"/>
                </a:rPr>
                <a:t>04. Tính chất</a:t>
              </a:r>
            </a:p>
          </p:txBody>
        </p:sp>
        <p:sp>
          <p:nvSpPr>
            <p:cNvPr id="4" name="TextBox 4"/>
            <p:cNvSpPr txBox="1"/>
            <p:nvPr/>
          </p:nvSpPr>
          <p:spPr>
            <a:xfrm>
              <a:off x="0" y="2683114"/>
              <a:ext cx="15759973" cy="1701800"/>
            </a:xfrm>
            <a:prstGeom prst="rect">
              <a:avLst/>
            </a:prstGeom>
          </p:spPr>
          <p:txBody>
            <a:bodyPr lIns="0" tIns="0" rIns="0" bIns="0" rtlCol="0" anchor="t">
              <a:spAutoFit/>
            </a:bodyPr>
            <a:lstStyle/>
            <a:p>
              <a:pPr algn="r">
                <a:lnSpc>
                  <a:spcPts val="5045"/>
                </a:lnSpc>
              </a:pPr>
              <a:r>
                <a:rPr lang="en-US" sz="4204">
                  <a:solidFill>
                    <a:srgbClr val="FF7C64"/>
                  </a:solidFill>
                  <a:latin typeface="Muli Semi-Bold"/>
                </a:rPr>
                <a:t>Các tính năng, vai trò của Telnet?</a:t>
              </a:r>
            </a:p>
            <a:p>
              <a:pPr algn="r">
                <a:lnSpc>
                  <a:spcPts val="5045"/>
                </a:lnSpc>
              </a:pPr>
              <a:r>
                <a:rPr lang="en-US" sz="4204">
                  <a:solidFill>
                    <a:srgbClr val="FF7C64"/>
                  </a:solidFill>
                  <a:latin typeface="Muli Semi-Bold"/>
                </a:rPr>
                <a:t>Vấn đề của Telnet?</a:t>
              </a:r>
            </a:p>
          </p:txBody>
        </p:sp>
        <p:sp>
          <p:nvSpPr>
            <p:cNvPr id="5" name="TextBox 5"/>
            <p:cNvSpPr txBox="1"/>
            <p:nvPr/>
          </p:nvSpPr>
          <p:spPr>
            <a:xfrm>
              <a:off x="0" y="5024910"/>
              <a:ext cx="15759973" cy="858780"/>
            </a:xfrm>
            <a:prstGeom prst="rect">
              <a:avLst/>
            </a:prstGeom>
          </p:spPr>
          <p:txBody>
            <a:bodyPr lIns="0" tIns="0" rIns="0" bIns="0" rtlCol="0" anchor="t">
              <a:spAutoFit/>
            </a:bodyPr>
            <a:lstStyle/>
            <a:p>
              <a:pPr>
                <a:lnSpc>
                  <a:spcPts val="5920"/>
                </a:lnSpc>
              </a:pPr>
              <a:endParaRPr/>
            </a:p>
          </p:txBody>
        </p:sp>
      </p:grpSp>
      <p:sp>
        <p:nvSpPr>
          <p:cNvPr id="6" name="Freeform 6"/>
          <p:cNvSpPr/>
          <p:nvPr/>
        </p:nvSpPr>
        <p:spPr>
          <a:xfrm>
            <a:off x="1028700" y="1959945"/>
            <a:ext cx="6402031" cy="6367110"/>
          </a:xfrm>
          <a:custGeom>
            <a:avLst/>
            <a:gdLst/>
            <a:ahLst/>
            <a:cxnLst/>
            <a:rect l="l" t="t" r="r" b="b"/>
            <a:pathLst>
              <a:path w="6402031" h="6367110">
                <a:moveTo>
                  <a:pt x="0" y="0"/>
                </a:moveTo>
                <a:lnTo>
                  <a:pt x="6402031" y="0"/>
                </a:lnTo>
                <a:lnTo>
                  <a:pt x="6402031" y="6367110"/>
                </a:lnTo>
                <a:lnTo>
                  <a:pt x="0" y="6367110"/>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7" name="Freeform 7"/>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3" name="Freeform 3"/>
          <p:cNvSpPr/>
          <p:nvPr/>
        </p:nvSpPr>
        <p:spPr>
          <a:xfrm>
            <a:off x="13457748" y="-507026"/>
            <a:ext cx="5849492" cy="4115915"/>
          </a:xfrm>
          <a:custGeom>
            <a:avLst/>
            <a:gdLst/>
            <a:ahLst/>
            <a:cxnLst/>
            <a:rect l="l" t="t" r="r" b="b"/>
            <a:pathLst>
              <a:path w="5849492" h="4115915">
                <a:moveTo>
                  <a:pt x="0" y="0"/>
                </a:moveTo>
                <a:lnTo>
                  <a:pt x="5849492" y="0"/>
                </a:lnTo>
                <a:lnTo>
                  <a:pt x="5849492" y="4115915"/>
                </a:lnTo>
                <a:lnTo>
                  <a:pt x="0" y="4115915"/>
                </a:lnTo>
                <a:lnTo>
                  <a:pt x="0" y="0"/>
                </a:lnTo>
                <a:close/>
              </a:path>
            </a:pathLst>
          </a:custGeom>
          <a:blipFill>
            <a:blip r:embed="rId3">
              <a:alphaModFix amt="52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8208" y="1028700"/>
            <a:ext cx="10144645" cy="2580189"/>
            <a:chOff x="0" y="0"/>
            <a:chExt cx="13526194" cy="3440251"/>
          </a:xfrm>
        </p:grpSpPr>
        <p:sp>
          <p:nvSpPr>
            <p:cNvPr id="5" name="TextBox 5"/>
            <p:cNvSpPr txBox="1"/>
            <p:nvPr/>
          </p:nvSpPr>
          <p:spPr>
            <a:xfrm>
              <a:off x="0" y="9525"/>
              <a:ext cx="13526194" cy="1693480"/>
            </a:xfrm>
            <a:prstGeom prst="rect">
              <a:avLst/>
            </a:prstGeom>
          </p:spPr>
          <p:txBody>
            <a:bodyPr lIns="0" tIns="0" rIns="0" bIns="0" rtlCol="0" anchor="t">
              <a:spAutoFit/>
            </a:bodyPr>
            <a:lstStyle/>
            <a:p>
              <a:pPr>
                <a:lnSpc>
                  <a:spcPts val="10160"/>
                </a:lnSpc>
              </a:pPr>
              <a:r>
                <a:rPr lang="en-US" sz="8467">
                  <a:solidFill>
                    <a:srgbClr val="102B30"/>
                  </a:solidFill>
                  <a:latin typeface="Oswald"/>
                </a:rPr>
                <a:t>Tính năng của Telnet</a:t>
              </a:r>
            </a:p>
          </p:txBody>
        </p:sp>
        <p:sp>
          <p:nvSpPr>
            <p:cNvPr id="6" name="TextBox 6"/>
            <p:cNvSpPr txBox="1"/>
            <p:nvPr/>
          </p:nvSpPr>
          <p:spPr>
            <a:xfrm>
              <a:off x="0" y="2224226"/>
              <a:ext cx="13526194" cy="1241425"/>
            </a:xfrm>
            <a:prstGeom prst="rect">
              <a:avLst/>
            </a:prstGeom>
          </p:spPr>
          <p:txBody>
            <a:bodyPr lIns="0" tIns="0" rIns="0" bIns="0" rtlCol="0" anchor="t">
              <a:spAutoFit/>
            </a:bodyPr>
            <a:lstStyle/>
            <a:p>
              <a:pPr>
                <a:lnSpc>
                  <a:spcPts val="3974"/>
                </a:lnSpc>
              </a:pPr>
              <a:r>
                <a:rPr lang="en-US" sz="2499">
                  <a:solidFill>
                    <a:srgbClr val="FF7C64"/>
                  </a:solidFill>
                  <a:latin typeface="Muli Semi-Bold"/>
                </a:rPr>
                <a:t>Một số tính năng vượt trội đã giúp Telnet được sử dụng rộng rãi trong một thời gian dài</a:t>
              </a:r>
            </a:p>
          </p:txBody>
        </p:sp>
      </p:grpSp>
      <p:grpSp>
        <p:nvGrpSpPr>
          <p:cNvPr id="7" name="Group 7"/>
          <p:cNvGrpSpPr/>
          <p:nvPr/>
        </p:nvGrpSpPr>
        <p:grpSpPr>
          <a:xfrm>
            <a:off x="1363016" y="6186767"/>
            <a:ext cx="15284286" cy="1739756"/>
            <a:chOff x="0" y="0"/>
            <a:chExt cx="20379048" cy="2319674"/>
          </a:xfrm>
        </p:grpSpPr>
        <p:sp>
          <p:nvSpPr>
            <p:cNvPr id="8" name="Freeform 8"/>
            <p:cNvSpPr/>
            <p:nvPr/>
          </p:nvSpPr>
          <p:spPr>
            <a:xfrm>
              <a:off x="1455954" y="192590"/>
              <a:ext cx="1260262" cy="1242512"/>
            </a:xfrm>
            <a:custGeom>
              <a:avLst/>
              <a:gdLst/>
              <a:ahLst/>
              <a:cxnLst/>
              <a:rect l="l" t="t" r="r" b="b"/>
              <a:pathLst>
                <a:path w="1260262" h="1242512">
                  <a:moveTo>
                    <a:pt x="0" y="0"/>
                  </a:moveTo>
                  <a:lnTo>
                    <a:pt x="1260262" y="0"/>
                  </a:lnTo>
                  <a:lnTo>
                    <a:pt x="1260262" y="1242512"/>
                  </a:lnTo>
                  <a:lnTo>
                    <a:pt x="0" y="1242512"/>
                  </a:lnTo>
                  <a:lnTo>
                    <a:pt x="0" y="0"/>
                  </a:lnTo>
                  <a:close/>
                </a:path>
              </a:pathLst>
            </a:custGeom>
            <a:blipFill>
              <a:blip r:embed="rId5"/>
              <a:stretch>
                <a:fillRect/>
              </a:stretch>
            </a:blipFill>
          </p:spPr>
        </p:sp>
        <p:sp>
          <p:nvSpPr>
            <p:cNvPr id="9" name="Freeform 9"/>
            <p:cNvSpPr/>
            <p:nvPr/>
          </p:nvSpPr>
          <p:spPr>
            <a:xfrm>
              <a:off x="6831976" y="69210"/>
              <a:ext cx="1489272" cy="1489272"/>
            </a:xfrm>
            <a:custGeom>
              <a:avLst/>
              <a:gdLst/>
              <a:ahLst/>
              <a:cxnLst/>
              <a:rect l="l" t="t" r="r" b="b"/>
              <a:pathLst>
                <a:path w="1489272" h="1489272">
                  <a:moveTo>
                    <a:pt x="0" y="0"/>
                  </a:moveTo>
                  <a:lnTo>
                    <a:pt x="1489272" y="0"/>
                  </a:lnTo>
                  <a:lnTo>
                    <a:pt x="1489272" y="1489272"/>
                  </a:lnTo>
                  <a:lnTo>
                    <a:pt x="0" y="1489272"/>
                  </a:lnTo>
                  <a:lnTo>
                    <a:pt x="0" y="0"/>
                  </a:lnTo>
                  <a:close/>
                </a:path>
              </a:pathLst>
            </a:custGeom>
            <a:blipFill>
              <a:blip r:embed="rId6"/>
              <a:stretch>
                <a:fillRect/>
              </a:stretch>
            </a:blipFill>
          </p:spPr>
        </p:sp>
        <p:sp>
          <p:nvSpPr>
            <p:cNvPr id="10" name="Freeform 10"/>
            <p:cNvSpPr/>
            <p:nvPr/>
          </p:nvSpPr>
          <p:spPr>
            <a:xfrm>
              <a:off x="12228880" y="79375"/>
              <a:ext cx="1500544" cy="1479107"/>
            </a:xfrm>
            <a:custGeom>
              <a:avLst/>
              <a:gdLst/>
              <a:ahLst/>
              <a:cxnLst/>
              <a:rect l="l" t="t" r="r" b="b"/>
              <a:pathLst>
                <a:path w="1500544" h="1479107">
                  <a:moveTo>
                    <a:pt x="0" y="0"/>
                  </a:moveTo>
                  <a:lnTo>
                    <a:pt x="1500544" y="0"/>
                  </a:lnTo>
                  <a:lnTo>
                    <a:pt x="1500544" y="1479107"/>
                  </a:lnTo>
                  <a:lnTo>
                    <a:pt x="0" y="1479107"/>
                  </a:lnTo>
                  <a:lnTo>
                    <a:pt x="0" y="0"/>
                  </a:lnTo>
                  <a:close/>
                </a:path>
              </a:pathLst>
            </a:custGeom>
            <a:blipFill>
              <a:blip r:embed="rId7"/>
              <a:stretch>
                <a:fillRect/>
              </a:stretch>
            </a:blipFill>
          </p:spPr>
        </p:sp>
        <p:sp>
          <p:nvSpPr>
            <p:cNvPr id="11" name="Freeform 11"/>
            <p:cNvSpPr/>
            <p:nvPr/>
          </p:nvSpPr>
          <p:spPr>
            <a:xfrm>
              <a:off x="17641024" y="0"/>
              <a:ext cx="1627692" cy="1627692"/>
            </a:xfrm>
            <a:custGeom>
              <a:avLst/>
              <a:gdLst/>
              <a:ahLst/>
              <a:cxnLst/>
              <a:rect l="l" t="t" r="r" b="b"/>
              <a:pathLst>
                <a:path w="1627692" h="1627692">
                  <a:moveTo>
                    <a:pt x="0" y="0"/>
                  </a:moveTo>
                  <a:lnTo>
                    <a:pt x="1627691" y="0"/>
                  </a:lnTo>
                  <a:lnTo>
                    <a:pt x="1627691" y="1627692"/>
                  </a:lnTo>
                  <a:lnTo>
                    <a:pt x="0" y="1627692"/>
                  </a:lnTo>
                  <a:lnTo>
                    <a:pt x="0" y="0"/>
                  </a:lnTo>
                  <a:close/>
                </a:path>
              </a:pathLst>
            </a:custGeom>
            <a:blipFill>
              <a:blip r:embed="rId8"/>
              <a:stretch>
                <a:fillRect/>
              </a:stretch>
            </a:blipFill>
          </p:spPr>
        </p:sp>
        <p:sp>
          <p:nvSpPr>
            <p:cNvPr id="12" name="TextBox 12"/>
            <p:cNvSpPr txBox="1"/>
            <p:nvPr/>
          </p:nvSpPr>
          <p:spPr>
            <a:xfrm>
              <a:off x="0" y="1696951"/>
              <a:ext cx="4127924" cy="622723"/>
            </a:xfrm>
            <a:prstGeom prst="rect">
              <a:avLst/>
            </a:prstGeom>
          </p:spPr>
          <p:txBody>
            <a:bodyPr lIns="0" tIns="0" rIns="0" bIns="0" rtlCol="0" anchor="t">
              <a:spAutoFit/>
            </a:bodyPr>
            <a:lstStyle/>
            <a:p>
              <a:pPr algn="ctr">
                <a:lnSpc>
                  <a:spcPts val="3919"/>
                </a:lnSpc>
              </a:pPr>
              <a:r>
                <a:rPr lang="en-US" sz="2799">
                  <a:solidFill>
                    <a:srgbClr val="102B30"/>
                  </a:solidFill>
                  <a:latin typeface="UTM Neutra"/>
                </a:rPr>
                <a:t>TRUY CẬP</a:t>
              </a:r>
            </a:p>
          </p:txBody>
        </p:sp>
        <p:sp>
          <p:nvSpPr>
            <p:cNvPr id="13" name="TextBox 13"/>
            <p:cNvSpPr txBox="1"/>
            <p:nvPr/>
          </p:nvSpPr>
          <p:spPr>
            <a:xfrm>
              <a:off x="5474124" y="1696951"/>
              <a:ext cx="4123299" cy="622723"/>
            </a:xfrm>
            <a:prstGeom prst="rect">
              <a:avLst/>
            </a:prstGeom>
          </p:spPr>
          <p:txBody>
            <a:bodyPr lIns="0" tIns="0" rIns="0" bIns="0" rtlCol="0" anchor="t">
              <a:spAutoFit/>
            </a:bodyPr>
            <a:lstStyle/>
            <a:p>
              <a:pPr algn="ctr">
                <a:lnSpc>
                  <a:spcPts val="3919"/>
                </a:lnSpc>
              </a:pPr>
              <a:r>
                <a:rPr lang="en-US" sz="2799">
                  <a:solidFill>
                    <a:srgbClr val="102B30"/>
                  </a:solidFill>
                  <a:latin typeface="UTM Neutra"/>
                </a:rPr>
                <a:t>ĐA DẠNG</a:t>
              </a:r>
            </a:p>
          </p:txBody>
        </p:sp>
        <p:sp>
          <p:nvSpPr>
            <p:cNvPr id="14" name="TextBox 14"/>
            <p:cNvSpPr txBox="1"/>
            <p:nvPr/>
          </p:nvSpPr>
          <p:spPr>
            <a:xfrm>
              <a:off x="10939007" y="1696951"/>
              <a:ext cx="3975158" cy="622723"/>
            </a:xfrm>
            <a:prstGeom prst="rect">
              <a:avLst/>
            </a:prstGeom>
          </p:spPr>
          <p:txBody>
            <a:bodyPr lIns="0" tIns="0" rIns="0" bIns="0" rtlCol="0" anchor="t">
              <a:spAutoFit/>
            </a:bodyPr>
            <a:lstStyle/>
            <a:p>
              <a:pPr algn="ctr">
                <a:lnSpc>
                  <a:spcPts val="3919"/>
                </a:lnSpc>
              </a:pPr>
              <a:r>
                <a:rPr lang="en-US" sz="2799">
                  <a:solidFill>
                    <a:srgbClr val="102B30"/>
                  </a:solidFill>
                  <a:latin typeface="UTM Neutra"/>
                </a:rPr>
                <a:t>ĐƠN GIẢN</a:t>
              </a:r>
            </a:p>
          </p:txBody>
        </p:sp>
        <p:sp>
          <p:nvSpPr>
            <p:cNvPr id="15" name="TextBox 15"/>
            <p:cNvSpPr txBox="1"/>
            <p:nvPr/>
          </p:nvSpPr>
          <p:spPr>
            <a:xfrm>
              <a:off x="16255749" y="1684251"/>
              <a:ext cx="4123299" cy="622723"/>
            </a:xfrm>
            <a:prstGeom prst="rect">
              <a:avLst/>
            </a:prstGeom>
          </p:spPr>
          <p:txBody>
            <a:bodyPr lIns="0" tIns="0" rIns="0" bIns="0" rtlCol="0" anchor="t">
              <a:spAutoFit/>
            </a:bodyPr>
            <a:lstStyle/>
            <a:p>
              <a:pPr algn="ctr">
                <a:lnSpc>
                  <a:spcPts val="3919"/>
                </a:lnSpc>
              </a:pPr>
              <a:r>
                <a:rPr lang="en-US" sz="2799">
                  <a:solidFill>
                    <a:srgbClr val="102B30"/>
                  </a:solidFill>
                  <a:latin typeface="UTM Neutra"/>
                </a:rPr>
                <a:t>THÔNG MINH</a:t>
              </a:r>
            </a:p>
          </p:txBody>
        </p:sp>
      </p:grpSp>
      <p:sp>
        <p:nvSpPr>
          <p:cNvPr id="16" name="TextBox 16"/>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17" name="TextBox 17"/>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42782" y="2812503"/>
            <a:ext cx="11602435" cy="6445797"/>
          </a:xfrm>
          <a:custGeom>
            <a:avLst/>
            <a:gdLst/>
            <a:ahLst/>
            <a:cxnLst/>
            <a:rect l="l" t="t" r="r" b="b"/>
            <a:pathLst>
              <a:path w="11602435" h="6445797">
                <a:moveTo>
                  <a:pt x="0" y="0"/>
                </a:moveTo>
                <a:lnTo>
                  <a:pt x="11602436" y="0"/>
                </a:lnTo>
                <a:lnTo>
                  <a:pt x="11602436" y="6445797"/>
                </a:lnTo>
                <a:lnTo>
                  <a:pt x="0" y="6445797"/>
                </a:lnTo>
                <a:lnTo>
                  <a:pt x="0" y="0"/>
                </a:lnTo>
                <a:close/>
              </a:path>
            </a:pathLst>
          </a:custGeom>
          <a:blipFill>
            <a:blip r:embed="rId2"/>
            <a:stretch>
              <a:fillRect/>
            </a:stretch>
          </a:blipFill>
        </p:spPr>
      </p:sp>
      <p:sp>
        <p:nvSpPr>
          <p:cNvPr id="3" name="TextBox 3"/>
          <p:cNvSpPr txBox="1"/>
          <p:nvPr/>
        </p:nvSpPr>
        <p:spPr>
          <a:xfrm>
            <a:off x="2656550" y="2013168"/>
            <a:ext cx="12974899" cy="599440"/>
          </a:xfrm>
          <a:prstGeom prst="rect">
            <a:avLst/>
          </a:prstGeom>
        </p:spPr>
        <p:txBody>
          <a:bodyPr lIns="0" tIns="0" rIns="0" bIns="0" rtlCol="0" anchor="t">
            <a:spAutoFit/>
          </a:bodyPr>
          <a:lstStyle/>
          <a:p>
            <a:pPr algn="ctr">
              <a:lnSpc>
                <a:spcPts val="5120"/>
              </a:lnSpc>
            </a:pPr>
            <a:r>
              <a:rPr lang="en-US" sz="3200">
                <a:solidFill>
                  <a:srgbClr val="102B30"/>
                </a:solidFill>
                <a:latin typeface="Muli"/>
              </a:rPr>
              <a:t>Telnet cho phép người dùng truy cập và điều khiển từ xa</a:t>
            </a:r>
          </a:p>
        </p:txBody>
      </p:sp>
      <p:sp>
        <p:nvSpPr>
          <p:cNvPr id="4" name="TextBox 4"/>
          <p:cNvSpPr txBox="1"/>
          <p:nvPr/>
        </p:nvSpPr>
        <p:spPr>
          <a:xfrm>
            <a:off x="7596029" y="952500"/>
            <a:ext cx="3095943" cy="679450"/>
          </a:xfrm>
          <a:prstGeom prst="rect">
            <a:avLst/>
          </a:prstGeom>
        </p:spPr>
        <p:txBody>
          <a:bodyPr lIns="0" tIns="0" rIns="0" bIns="0" rtlCol="0" anchor="t">
            <a:spAutoFit/>
          </a:bodyPr>
          <a:lstStyle/>
          <a:p>
            <a:pPr algn="ctr">
              <a:lnSpc>
                <a:spcPts val="5599"/>
              </a:lnSpc>
            </a:pPr>
            <a:r>
              <a:rPr lang="en-US" sz="3999">
                <a:solidFill>
                  <a:srgbClr val="102B30"/>
                </a:solidFill>
                <a:latin typeface="UTM Neutra"/>
              </a:rPr>
              <a:t>TRUY CẬP</a:t>
            </a:r>
          </a:p>
        </p:txBody>
      </p:sp>
      <p:sp>
        <p:nvSpPr>
          <p:cNvPr id="5" name="TextBox 5"/>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520085" y="3373318"/>
            <a:ext cx="9247829" cy="5884982"/>
          </a:xfrm>
          <a:custGeom>
            <a:avLst/>
            <a:gdLst/>
            <a:ahLst/>
            <a:cxnLst/>
            <a:rect l="l" t="t" r="r" b="b"/>
            <a:pathLst>
              <a:path w="9247829" h="5884982">
                <a:moveTo>
                  <a:pt x="0" y="0"/>
                </a:moveTo>
                <a:lnTo>
                  <a:pt x="9247830" y="0"/>
                </a:lnTo>
                <a:lnTo>
                  <a:pt x="9247830" y="5884982"/>
                </a:lnTo>
                <a:lnTo>
                  <a:pt x="0" y="5884982"/>
                </a:lnTo>
                <a:lnTo>
                  <a:pt x="0" y="0"/>
                </a:lnTo>
                <a:close/>
              </a:path>
            </a:pathLst>
          </a:custGeom>
          <a:blipFill>
            <a:blip r:embed="rId2"/>
            <a:stretch>
              <a:fillRect/>
            </a:stretch>
          </a:blipFill>
        </p:spPr>
      </p:sp>
      <p:sp>
        <p:nvSpPr>
          <p:cNvPr id="3" name="TextBox 3"/>
          <p:cNvSpPr txBox="1"/>
          <p:nvPr/>
        </p:nvSpPr>
        <p:spPr>
          <a:xfrm>
            <a:off x="4580386" y="952500"/>
            <a:ext cx="9127228" cy="646430"/>
          </a:xfrm>
          <a:prstGeom prst="rect">
            <a:avLst/>
          </a:prstGeom>
        </p:spPr>
        <p:txBody>
          <a:bodyPr lIns="0" tIns="0" rIns="0" bIns="0" rtlCol="0" anchor="t">
            <a:spAutoFit/>
          </a:bodyPr>
          <a:lstStyle/>
          <a:p>
            <a:pPr algn="ctr">
              <a:lnSpc>
                <a:spcPts val="5320"/>
              </a:lnSpc>
            </a:pPr>
            <a:r>
              <a:rPr lang="en-US" sz="3800">
                <a:solidFill>
                  <a:srgbClr val="102B30"/>
                </a:solidFill>
                <a:latin typeface="UTM Neutra"/>
              </a:rPr>
              <a:t>ĐA DẠNG</a:t>
            </a:r>
          </a:p>
        </p:txBody>
      </p:sp>
      <p:sp>
        <p:nvSpPr>
          <p:cNvPr id="4" name="TextBox 4"/>
          <p:cNvSpPr txBox="1"/>
          <p:nvPr/>
        </p:nvSpPr>
        <p:spPr>
          <a:xfrm>
            <a:off x="4580386" y="1656374"/>
            <a:ext cx="9127228" cy="1247140"/>
          </a:xfrm>
          <a:prstGeom prst="rect">
            <a:avLst/>
          </a:prstGeom>
        </p:spPr>
        <p:txBody>
          <a:bodyPr lIns="0" tIns="0" rIns="0" bIns="0" rtlCol="0" anchor="t">
            <a:spAutoFit/>
          </a:bodyPr>
          <a:lstStyle/>
          <a:p>
            <a:pPr algn="ctr">
              <a:lnSpc>
                <a:spcPts val="5120"/>
              </a:lnSpc>
            </a:pPr>
            <a:r>
              <a:rPr lang="en-US" sz="3200">
                <a:solidFill>
                  <a:srgbClr val="102B30"/>
                </a:solidFill>
                <a:latin typeface="Muli"/>
              </a:rPr>
              <a:t>Telnet hỗ trợ đa nền tảng, cho phép các thiết bị khác nhau kết nối với nhau</a:t>
            </a:r>
          </a:p>
        </p:txBody>
      </p:sp>
      <p:sp>
        <p:nvSpPr>
          <p:cNvPr id="5" name="TextBox 5"/>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752160" y="3591024"/>
            <a:ext cx="8783681" cy="5667276"/>
          </a:xfrm>
          <a:custGeom>
            <a:avLst/>
            <a:gdLst/>
            <a:ahLst/>
            <a:cxnLst/>
            <a:rect l="l" t="t" r="r" b="b"/>
            <a:pathLst>
              <a:path w="8783681" h="5667276">
                <a:moveTo>
                  <a:pt x="0" y="0"/>
                </a:moveTo>
                <a:lnTo>
                  <a:pt x="8783680" y="0"/>
                </a:lnTo>
                <a:lnTo>
                  <a:pt x="8783680" y="5667276"/>
                </a:lnTo>
                <a:lnTo>
                  <a:pt x="0" y="5667276"/>
                </a:lnTo>
                <a:lnTo>
                  <a:pt x="0" y="0"/>
                </a:lnTo>
                <a:close/>
              </a:path>
            </a:pathLst>
          </a:custGeom>
          <a:blipFill>
            <a:blip r:embed="rId2"/>
            <a:stretch>
              <a:fillRect l="-5792" t="-7840" r="-6037" b="-34681"/>
            </a:stretch>
          </a:blipFill>
        </p:spPr>
      </p:sp>
      <p:sp>
        <p:nvSpPr>
          <p:cNvPr id="3" name="TextBox 3"/>
          <p:cNvSpPr txBox="1"/>
          <p:nvPr/>
        </p:nvSpPr>
        <p:spPr>
          <a:xfrm>
            <a:off x="7653316" y="952500"/>
            <a:ext cx="2981369" cy="646430"/>
          </a:xfrm>
          <a:prstGeom prst="rect">
            <a:avLst/>
          </a:prstGeom>
        </p:spPr>
        <p:txBody>
          <a:bodyPr lIns="0" tIns="0" rIns="0" bIns="0" rtlCol="0" anchor="t">
            <a:spAutoFit/>
          </a:bodyPr>
          <a:lstStyle/>
          <a:p>
            <a:pPr algn="ctr">
              <a:lnSpc>
                <a:spcPts val="5320"/>
              </a:lnSpc>
            </a:pPr>
            <a:r>
              <a:rPr lang="en-US" sz="3800">
                <a:solidFill>
                  <a:srgbClr val="102B30"/>
                </a:solidFill>
                <a:latin typeface="UTM Neutra"/>
              </a:rPr>
              <a:t>ĐƠN GIẢN</a:t>
            </a:r>
          </a:p>
        </p:txBody>
      </p:sp>
      <p:sp>
        <p:nvSpPr>
          <p:cNvPr id="4" name="TextBox 4"/>
          <p:cNvSpPr txBox="1"/>
          <p:nvPr/>
        </p:nvSpPr>
        <p:spPr>
          <a:xfrm>
            <a:off x="4580386" y="1656374"/>
            <a:ext cx="9127228" cy="599440"/>
          </a:xfrm>
          <a:prstGeom prst="rect">
            <a:avLst/>
          </a:prstGeom>
        </p:spPr>
        <p:txBody>
          <a:bodyPr lIns="0" tIns="0" rIns="0" bIns="0" rtlCol="0" anchor="t">
            <a:spAutoFit/>
          </a:bodyPr>
          <a:lstStyle/>
          <a:p>
            <a:pPr algn="ctr">
              <a:lnSpc>
                <a:spcPts val="5120"/>
              </a:lnSpc>
            </a:pPr>
            <a:r>
              <a:rPr lang="en-US" sz="3200">
                <a:solidFill>
                  <a:srgbClr val="102B30"/>
                </a:solidFill>
                <a:latin typeface="Muli"/>
              </a:rPr>
              <a:t>Telnet có cơ chế kết nối đơn giản</a:t>
            </a:r>
          </a:p>
        </p:txBody>
      </p:sp>
      <p:sp>
        <p:nvSpPr>
          <p:cNvPr id="5" name="TextBox 5"/>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84770" y="3721248"/>
            <a:ext cx="12805691" cy="5537052"/>
          </a:xfrm>
          <a:custGeom>
            <a:avLst/>
            <a:gdLst/>
            <a:ahLst/>
            <a:cxnLst/>
            <a:rect l="l" t="t" r="r" b="b"/>
            <a:pathLst>
              <a:path w="12805691" h="5537052">
                <a:moveTo>
                  <a:pt x="0" y="0"/>
                </a:moveTo>
                <a:lnTo>
                  <a:pt x="12805692" y="0"/>
                </a:lnTo>
                <a:lnTo>
                  <a:pt x="12805692" y="5537052"/>
                </a:lnTo>
                <a:lnTo>
                  <a:pt x="0" y="5537052"/>
                </a:lnTo>
                <a:lnTo>
                  <a:pt x="0" y="0"/>
                </a:lnTo>
                <a:close/>
              </a:path>
            </a:pathLst>
          </a:custGeom>
          <a:blipFill>
            <a:blip r:embed="rId2"/>
            <a:stretch>
              <a:fillRect/>
            </a:stretch>
          </a:blipFill>
        </p:spPr>
      </p:sp>
      <p:sp>
        <p:nvSpPr>
          <p:cNvPr id="3" name="TextBox 3"/>
          <p:cNvSpPr txBox="1"/>
          <p:nvPr/>
        </p:nvSpPr>
        <p:spPr>
          <a:xfrm>
            <a:off x="7941379" y="952500"/>
            <a:ext cx="3092474" cy="646430"/>
          </a:xfrm>
          <a:prstGeom prst="rect">
            <a:avLst/>
          </a:prstGeom>
        </p:spPr>
        <p:txBody>
          <a:bodyPr lIns="0" tIns="0" rIns="0" bIns="0" rtlCol="0" anchor="t">
            <a:spAutoFit/>
          </a:bodyPr>
          <a:lstStyle/>
          <a:p>
            <a:pPr algn="ctr">
              <a:lnSpc>
                <a:spcPts val="5320"/>
              </a:lnSpc>
            </a:pPr>
            <a:r>
              <a:rPr lang="en-US" sz="3800">
                <a:solidFill>
                  <a:srgbClr val="102B30"/>
                </a:solidFill>
                <a:latin typeface="UTM Neutra"/>
              </a:rPr>
              <a:t>THÔNG MINH</a:t>
            </a:r>
          </a:p>
        </p:txBody>
      </p:sp>
      <p:sp>
        <p:nvSpPr>
          <p:cNvPr id="4" name="TextBox 4"/>
          <p:cNvSpPr txBox="1"/>
          <p:nvPr/>
        </p:nvSpPr>
        <p:spPr>
          <a:xfrm>
            <a:off x="5525330" y="1785230"/>
            <a:ext cx="7924573" cy="599440"/>
          </a:xfrm>
          <a:prstGeom prst="rect">
            <a:avLst/>
          </a:prstGeom>
        </p:spPr>
        <p:txBody>
          <a:bodyPr lIns="0" tIns="0" rIns="0" bIns="0" rtlCol="0" anchor="t">
            <a:spAutoFit/>
          </a:bodyPr>
          <a:lstStyle/>
          <a:p>
            <a:pPr>
              <a:lnSpc>
                <a:spcPts val="5120"/>
              </a:lnSpc>
            </a:pPr>
            <a:r>
              <a:rPr lang="en-US" sz="3200">
                <a:solidFill>
                  <a:srgbClr val="102B30"/>
                </a:solidFill>
                <a:latin typeface="Muli"/>
              </a:rPr>
              <a:t>Telnet có giao diện dòng lệnh thông minh</a:t>
            </a:r>
          </a:p>
        </p:txBody>
      </p:sp>
      <p:sp>
        <p:nvSpPr>
          <p:cNvPr id="5" name="TextBox 5"/>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4891498"/>
            <a:ext cx="7594324" cy="2214245"/>
          </a:xfrm>
          <a:prstGeom prst="rect">
            <a:avLst/>
          </a:prstGeom>
        </p:spPr>
        <p:txBody>
          <a:bodyPr lIns="0" tIns="0" rIns="0" bIns="0" rtlCol="0" anchor="t">
            <a:spAutoFit/>
          </a:bodyPr>
          <a:lstStyle/>
          <a:p>
            <a:pPr>
              <a:lnSpc>
                <a:spcPts val="4480"/>
              </a:lnSpc>
            </a:pPr>
            <a:r>
              <a:rPr lang="en-US" sz="3200">
                <a:solidFill>
                  <a:srgbClr val="102B30"/>
                </a:solidFill>
                <a:latin typeface="Muli Bold"/>
              </a:rPr>
              <a:t>Cho phép quản trị viên máy tính hoặc người dùng từ xa truy cập vào máy tính server để quản lý, cấu hình, và thực hiện các tác vụ từ xa.</a:t>
            </a:r>
          </a:p>
        </p:txBody>
      </p:sp>
      <p:sp>
        <p:nvSpPr>
          <p:cNvPr id="3" name="Freeform 3"/>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4" name="Freeform 4"/>
          <p:cNvSpPr/>
          <p:nvPr/>
        </p:nvSpPr>
        <p:spPr>
          <a:xfrm rot="9120144">
            <a:off x="-2463045" y="7237643"/>
            <a:ext cx="8476077" cy="8429844"/>
          </a:xfrm>
          <a:custGeom>
            <a:avLst/>
            <a:gdLst/>
            <a:ahLst/>
            <a:cxnLst/>
            <a:rect l="l" t="t" r="r" b="b"/>
            <a:pathLst>
              <a:path w="8476077" h="8429844">
                <a:moveTo>
                  <a:pt x="0" y="0"/>
                </a:moveTo>
                <a:lnTo>
                  <a:pt x="8476077" y="0"/>
                </a:lnTo>
                <a:lnTo>
                  <a:pt x="8476077" y="8429844"/>
                </a:lnTo>
                <a:lnTo>
                  <a:pt x="0" y="8429844"/>
                </a:lnTo>
                <a:lnTo>
                  <a:pt x="0" y="0"/>
                </a:lnTo>
                <a:close/>
              </a:path>
            </a:pathLst>
          </a:custGeom>
          <a:blipFill>
            <a:blip r:embed="rId3">
              <a:alphaModFix amt="17000"/>
              <a:extLst>
                <a:ext uri="{96DAC541-7B7A-43D3-8B79-37D633B846F1}">
                  <asvg:svgBlip xmlns:asvg="http://schemas.microsoft.com/office/drawing/2016/SVG/main" r:embed="rId4"/>
                </a:ext>
              </a:extLst>
            </a:blip>
            <a:stretch>
              <a:fillRect/>
            </a:stretch>
          </a:blipFill>
        </p:spPr>
      </p:sp>
      <p:sp>
        <p:nvSpPr>
          <p:cNvPr id="5" name="Freeform 5"/>
          <p:cNvSpPr/>
          <p:nvPr/>
        </p:nvSpPr>
        <p:spPr>
          <a:xfrm>
            <a:off x="11452273" y="0"/>
            <a:ext cx="6871716" cy="10287000"/>
          </a:xfrm>
          <a:custGeom>
            <a:avLst/>
            <a:gdLst/>
            <a:ahLst/>
            <a:cxnLst/>
            <a:rect l="l" t="t" r="r" b="b"/>
            <a:pathLst>
              <a:path w="6871716" h="10287000">
                <a:moveTo>
                  <a:pt x="0" y="0"/>
                </a:moveTo>
                <a:lnTo>
                  <a:pt x="6871716" y="0"/>
                </a:lnTo>
                <a:lnTo>
                  <a:pt x="6871716" y="10287000"/>
                </a:lnTo>
                <a:lnTo>
                  <a:pt x="0" y="10287000"/>
                </a:lnTo>
                <a:lnTo>
                  <a:pt x="0" y="0"/>
                </a:lnTo>
                <a:close/>
              </a:path>
            </a:pathLst>
          </a:custGeom>
          <a:blipFill>
            <a:blip r:embed="rId5"/>
            <a:stretch>
              <a:fillRect/>
            </a:stretch>
          </a:blipFill>
        </p:spPr>
      </p:sp>
      <p:sp>
        <p:nvSpPr>
          <p:cNvPr id="6" name="TextBox 6"/>
          <p:cNvSpPr txBox="1"/>
          <p:nvPr/>
        </p:nvSpPr>
        <p:spPr>
          <a:xfrm>
            <a:off x="1028700" y="3671354"/>
            <a:ext cx="10309273" cy="587375"/>
          </a:xfrm>
          <a:prstGeom prst="rect">
            <a:avLst/>
          </a:prstGeom>
        </p:spPr>
        <p:txBody>
          <a:bodyPr lIns="0" tIns="0" rIns="0" bIns="0" rtlCol="0" anchor="t">
            <a:spAutoFit/>
          </a:bodyPr>
          <a:lstStyle/>
          <a:p>
            <a:pPr>
              <a:lnSpc>
                <a:spcPts val="4899"/>
              </a:lnSpc>
            </a:pPr>
            <a:r>
              <a:rPr lang="en-US" sz="3499">
                <a:solidFill>
                  <a:srgbClr val="FF7C64"/>
                </a:solidFill>
                <a:latin typeface="Muli Semi-Bold"/>
              </a:rPr>
              <a:t>QUẢN LÝ TỪ XA</a:t>
            </a:r>
          </a:p>
        </p:txBody>
      </p:sp>
      <p:sp>
        <p:nvSpPr>
          <p:cNvPr id="7" name="TextBox 7"/>
          <p:cNvSpPr txBox="1"/>
          <p:nvPr/>
        </p:nvSpPr>
        <p:spPr>
          <a:xfrm>
            <a:off x="1028700" y="1986608"/>
            <a:ext cx="5385492" cy="1085850"/>
          </a:xfrm>
          <a:prstGeom prst="rect">
            <a:avLst/>
          </a:prstGeom>
        </p:spPr>
        <p:txBody>
          <a:bodyPr lIns="0" tIns="0" rIns="0" bIns="0" rtlCol="0" anchor="t">
            <a:spAutoFit/>
          </a:bodyPr>
          <a:lstStyle/>
          <a:p>
            <a:pPr>
              <a:lnSpc>
                <a:spcPts val="8550"/>
              </a:lnSpc>
            </a:pPr>
            <a:r>
              <a:rPr lang="en-US" sz="7125">
                <a:solidFill>
                  <a:srgbClr val="102B30"/>
                </a:solidFill>
                <a:latin typeface="Oswald"/>
              </a:rPr>
              <a:t>Vai trò</a:t>
            </a:r>
          </a:p>
        </p:txBody>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46833" y="9953383"/>
            <a:ext cx="343616" cy="333617"/>
          </a:xfrm>
          <a:prstGeom prst="rect">
            <a:avLst/>
          </a:prstGeom>
        </p:spPr>
        <p:txBody>
          <a:bodyPr lIns="0" tIns="0" rIns="0" bIns="0" rtlCol="0" anchor="t">
            <a:spAutoFit/>
          </a:bodyPr>
          <a:lstStyle/>
          <a:p>
            <a:pPr algn="ctr">
              <a:lnSpc>
                <a:spcPts val="2651"/>
              </a:lnSpc>
              <a:spcBef>
                <a:spcPct val="0"/>
              </a:spcBef>
            </a:pPr>
            <a:r>
              <a:rPr lang="en-US" sz="2209">
                <a:solidFill>
                  <a:srgbClr val="000000"/>
                </a:solidFill>
                <a:latin typeface="UTM Neutra"/>
              </a:rPr>
              <a:t>18</a:t>
            </a:r>
          </a:p>
        </p:txBody>
      </p:sp>
      <p:sp>
        <p:nvSpPr>
          <p:cNvPr id="10" name="TextBox 10"/>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4891498"/>
            <a:ext cx="7594324" cy="1652270"/>
          </a:xfrm>
          <a:prstGeom prst="rect">
            <a:avLst/>
          </a:prstGeom>
        </p:spPr>
        <p:txBody>
          <a:bodyPr lIns="0" tIns="0" rIns="0" bIns="0" rtlCol="0" anchor="t">
            <a:spAutoFit/>
          </a:bodyPr>
          <a:lstStyle/>
          <a:p>
            <a:pPr>
              <a:lnSpc>
                <a:spcPts val="4480"/>
              </a:lnSpc>
            </a:pPr>
            <a:r>
              <a:rPr lang="en-US" sz="3200">
                <a:solidFill>
                  <a:srgbClr val="102B30"/>
                </a:solidFill>
                <a:latin typeface="Muli Bold"/>
              </a:rPr>
              <a:t>Cho phép chuyên gia hỗ trợ từ xa kết nối vào máy tính của người dùng để gỡ lỗi và khắc phục sự cố</a:t>
            </a:r>
          </a:p>
        </p:txBody>
      </p:sp>
      <p:sp>
        <p:nvSpPr>
          <p:cNvPr id="3" name="Freeform 3"/>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4" name="Freeform 4"/>
          <p:cNvSpPr/>
          <p:nvPr/>
        </p:nvSpPr>
        <p:spPr>
          <a:xfrm rot="9120144">
            <a:off x="-2463045" y="7237643"/>
            <a:ext cx="8476077" cy="8429844"/>
          </a:xfrm>
          <a:custGeom>
            <a:avLst/>
            <a:gdLst/>
            <a:ahLst/>
            <a:cxnLst/>
            <a:rect l="l" t="t" r="r" b="b"/>
            <a:pathLst>
              <a:path w="8476077" h="8429844">
                <a:moveTo>
                  <a:pt x="0" y="0"/>
                </a:moveTo>
                <a:lnTo>
                  <a:pt x="8476077" y="0"/>
                </a:lnTo>
                <a:lnTo>
                  <a:pt x="8476077" y="8429844"/>
                </a:lnTo>
                <a:lnTo>
                  <a:pt x="0" y="8429844"/>
                </a:lnTo>
                <a:lnTo>
                  <a:pt x="0" y="0"/>
                </a:lnTo>
                <a:close/>
              </a:path>
            </a:pathLst>
          </a:custGeom>
          <a:blipFill>
            <a:blip r:embed="rId3">
              <a:alphaModFix amt="17000"/>
              <a:extLst>
                <a:ext uri="{96DAC541-7B7A-43D3-8B79-37D633B846F1}">
                  <asvg:svgBlip xmlns:asvg="http://schemas.microsoft.com/office/drawing/2016/SVG/main" r:embed="rId4"/>
                </a:ext>
              </a:extLst>
            </a:blip>
            <a:stretch>
              <a:fillRect/>
            </a:stretch>
          </a:blipFill>
        </p:spPr>
      </p:sp>
      <p:sp>
        <p:nvSpPr>
          <p:cNvPr id="5" name="Freeform 5"/>
          <p:cNvSpPr/>
          <p:nvPr/>
        </p:nvSpPr>
        <p:spPr>
          <a:xfrm>
            <a:off x="11452273" y="0"/>
            <a:ext cx="6835727" cy="10287000"/>
          </a:xfrm>
          <a:custGeom>
            <a:avLst/>
            <a:gdLst/>
            <a:ahLst/>
            <a:cxnLst/>
            <a:rect l="l" t="t" r="r" b="b"/>
            <a:pathLst>
              <a:path w="6835727" h="10287000">
                <a:moveTo>
                  <a:pt x="0" y="0"/>
                </a:moveTo>
                <a:lnTo>
                  <a:pt x="6835727" y="0"/>
                </a:lnTo>
                <a:lnTo>
                  <a:pt x="6835727" y="10287000"/>
                </a:lnTo>
                <a:lnTo>
                  <a:pt x="0" y="10287000"/>
                </a:lnTo>
                <a:lnTo>
                  <a:pt x="0" y="0"/>
                </a:lnTo>
                <a:close/>
              </a:path>
            </a:pathLst>
          </a:custGeom>
          <a:blipFill>
            <a:blip r:embed="rId5"/>
            <a:stretch>
              <a:fillRect l="-263" r="-263"/>
            </a:stretch>
          </a:blipFill>
        </p:spPr>
      </p:sp>
      <p:sp>
        <p:nvSpPr>
          <p:cNvPr id="6" name="TextBox 6"/>
          <p:cNvSpPr txBox="1"/>
          <p:nvPr/>
        </p:nvSpPr>
        <p:spPr>
          <a:xfrm>
            <a:off x="1028700" y="3671354"/>
            <a:ext cx="10309273" cy="587375"/>
          </a:xfrm>
          <a:prstGeom prst="rect">
            <a:avLst/>
          </a:prstGeom>
        </p:spPr>
        <p:txBody>
          <a:bodyPr lIns="0" tIns="0" rIns="0" bIns="0" rtlCol="0" anchor="t">
            <a:spAutoFit/>
          </a:bodyPr>
          <a:lstStyle/>
          <a:p>
            <a:pPr>
              <a:lnSpc>
                <a:spcPts val="4899"/>
              </a:lnSpc>
            </a:pPr>
            <a:r>
              <a:rPr lang="en-US" sz="3499">
                <a:solidFill>
                  <a:srgbClr val="FF7C64"/>
                </a:solidFill>
                <a:latin typeface="Muli Semi-Bold"/>
              </a:rPr>
              <a:t>GỠ LỖI &amp; KHẮC PHỤC SỰ CỐ</a:t>
            </a:r>
          </a:p>
        </p:txBody>
      </p:sp>
      <p:sp>
        <p:nvSpPr>
          <p:cNvPr id="7" name="TextBox 7"/>
          <p:cNvSpPr txBox="1"/>
          <p:nvPr/>
        </p:nvSpPr>
        <p:spPr>
          <a:xfrm>
            <a:off x="1028700" y="1986608"/>
            <a:ext cx="5385492" cy="1085850"/>
          </a:xfrm>
          <a:prstGeom prst="rect">
            <a:avLst/>
          </a:prstGeom>
        </p:spPr>
        <p:txBody>
          <a:bodyPr lIns="0" tIns="0" rIns="0" bIns="0" rtlCol="0" anchor="t">
            <a:spAutoFit/>
          </a:bodyPr>
          <a:lstStyle/>
          <a:p>
            <a:pPr>
              <a:lnSpc>
                <a:spcPts val="8550"/>
              </a:lnSpc>
            </a:pPr>
            <a:r>
              <a:rPr lang="en-US" sz="7125">
                <a:solidFill>
                  <a:srgbClr val="102B30"/>
                </a:solidFill>
                <a:latin typeface="Oswald"/>
              </a:rPr>
              <a:t>Vai trò</a:t>
            </a:r>
          </a:p>
        </p:txBody>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46833" y="9953383"/>
            <a:ext cx="343616" cy="333617"/>
          </a:xfrm>
          <a:prstGeom prst="rect">
            <a:avLst/>
          </a:prstGeom>
        </p:spPr>
        <p:txBody>
          <a:bodyPr lIns="0" tIns="0" rIns="0" bIns="0" rtlCol="0" anchor="t">
            <a:spAutoFit/>
          </a:bodyPr>
          <a:lstStyle/>
          <a:p>
            <a:pPr algn="ctr">
              <a:lnSpc>
                <a:spcPts val="2651"/>
              </a:lnSpc>
              <a:spcBef>
                <a:spcPct val="0"/>
              </a:spcBef>
            </a:pPr>
            <a:r>
              <a:rPr lang="en-US" sz="2209">
                <a:solidFill>
                  <a:srgbClr val="000000"/>
                </a:solidFill>
                <a:latin typeface="UTM Neutra"/>
              </a:rPr>
              <a:t>19</a:t>
            </a:r>
          </a:p>
        </p:txBody>
      </p:sp>
      <p:sp>
        <p:nvSpPr>
          <p:cNvPr id="10" name="TextBox 10"/>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346665">
            <a:off x="13698353" y="-2914049"/>
            <a:ext cx="7202852" cy="7163563"/>
          </a:xfrm>
          <a:custGeom>
            <a:avLst/>
            <a:gdLst/>
            <a:ahLst/>
            <a:cxnLst/>
            <a:rect l="l" t="t" r="r" b="b"/>
            <a:pathLst>
              <a:path w="7202852" h="7163563">
                <a:moveTo>
                  <a:pt x="0" y="0"/>
                </a:moveTo>
                <a:lnTo>
                  <a:pt x="7202852" y="0"/>
                </a:lnTo>
                <a:lnTo>
                  <a:pt x="7202852" y="7163563"/>
                </a:lnTo>
                <a:lnTo>
                  <a:pt x="0" y="7163563"/>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3" name="Freeform 3"/>
          <p:cNvSpPr/>
          <p:nvPr/>
        </p:nvSpPr>
        <p:spPr>
          <a:xfrm rot="-1346665">
            <a:off x="7313057" y="-5014027"/>
            <a:ext cx="7202852" cy="7163563"/>
          </a:xfrm>
          <a:custGeom>
            <a:avLst/>
            <a:gdLst/>
            <a:ahLst/>
            <a:cxnLst/>
            <a:rect l="l" t="t" r="r" b="b"/>
            <a:pathLst>
              <a:path w="7202852" h="7163563">
                <a:moveTo>
                  <a:pt x="0" y="0"/>
                </a:moveTo>
                <a:lnTo>
                  <a:pt x="7202852" y="0"/>
                </a:lnTo>
                <a:lnTo>
                  <a:pt x="7202852" y="7163563"/>
                </a:lnTo>
                <a:lnTo>
                  <a:pt x="0" y="7163563"/>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247341" y="1600183"/>
            <a:ext cx="8488290" cy="1095276"/>
          </a:xfrm>
          <a:prstGeom prst="rect">
            <a:avLst/>
          </a:prstGeom>
        </p:spPr>
        <p:txBody>
          <a:bodyPr lIns="0" tIns="0" rIns="0" bIns="0" rtlCol="0" anchor="t">
            <a:spAutoFit/>
          </a:bodyPr>
          <a:lstStyle/>
          <a:p>
            <a:pPr>
              <a:lnSpc>
                <a:spcPts val="8759"/>
              </a:lnSpc>
            </a:pPr>
            <a:r>
              <a:rPr lang="en-US" sz="7299">
                <a:solidFill>
                  <a:srgbClr val="FF7C64"/>
                </a:solidFill>
                <a:latin typeface="Oswald"/>
              </a:rPr>
              <a:t>Nội dung</a:t>
            </a:r>
          </a:p>
        </p:txBody>
      </p:sp>
      <p:grpSp>
        <p:nvGrpSpPr>
          <p:cNvPr id="5" name="Group 5"/>
          <p:cNvGrpSpPr/>
          <p:nvPr/>
        </p:nvGrpSpPr>
        <p:grpSpPr>
          <a:xfrm>
            <a:off x="1323345" y="3151218"/>
            <a:ext cx="4771213" cy="2048398"/>
            <a:chOff x="0" y="0"/>
            <a:chExt cx="6361618" cy="2731197"/>
          </a:xfrm>
        </p:grpSpPr>
        <p:sp>
          <p:nvSpPr>
            <p:cNvPr id="6" name="TextBox 6"/>
            <p:cNvSpPr txBox="1"/>
            <p:nvPr/>
          </p:nvSpPr>
          <p:spPr>
            <a:xfrm>
              <a:off x="0" y="-57150"/>
              <a:ext cx="6361618" cy="622679"/>
            </a:xfrm>
            <a:prstGeom prst="rect">
              <a:avLst/>
            </a:prstGeom>
          </p:spPr>
          <p:txBody>
            <a:bodyPr lIns="0" tIns="0" rIns="0" bIns="0" rtlCol="0" anchor="t">
              <a:spAutoFit/>
            </a:bodyPr>
            <a:lstStyle/>
            <a:p>
              <a:pPr>
                <a:lnSpc>
                  <a:spcPts val="3919"/>
                </a:lnSpc>
              </a:pPr>
              <a:r>
                <a:rPr lang="en-US" sz="2799">
                  <a:solidFill>
                    <a:srgbClr val="FF7C64"/>
                  </a:solidFill>
                  <a:latin typeface="Muli"/>
                </a:rPr>
                <a:t>01</a:t>
              </a:r>
            </a:p>
          </p:txBody>
        </p:sp>
        <p:sp>
          <p:nvSpPr>
            <p:cNvPr id="7" name="TextBox 7"/>
            <p:cNvSpPr txBox="1"/>
            <p:nvPr/>
          </p:nvSpPr>
          <p:spPr>
            <a:xfrm>
              <a:off x="0" y="863613"/>
              <a:ext cx="6361618" cy="568995"/>
            </a:xfrm>
            <a:prstGeom prst="rect">
              <a:avLst/>
            </a:prstGeom>
          </p:spPr>
          <p:txBody>
            <a:bodyPr lIns="0" tIns="0" rIns="0" bIns="0" rtlCol="0" anchor="t">
              <a:spAutoFit/>
            </a:bodyPr>
            <a:lstStyle/>
            <a:p>
              <a:pPr>
                <a:lnSpc>
                  <a:spcPts val="3640"/>
                </a:lnSpc>
              </a:pPr>
              <a:r>
                <a:rPr lang="en-US" sz="2600">
                  <a:solidFill>
                    <a:srgbClr val="49958B"/>
                  </a:solidFill>
                  <a:latin typeface="Muli Bold"/>
                </a:rPr>
                <a:t>Giới thiệu</a:t>
              </a:r>
            </a:p>
          </p:txBody>
        </p:sp>
        <p:sp>
          <p:nvSpPr>
            <p:cNvPr id="8" name="TextBox 8"/>
            <p:cNvSpPr txBox="1"/>
            <p:nvPr/>
          </p:nvSpPr>
          <p:spPr>
            <a:xfrm>
              <a:off x="0" y="1773617"/>
              <a:ext cx="6361618" cy="957580"/>
            </a:xfrm>
            <a:prstGeom prst="rect">
              <a:avLst/>
            </a:prstGeom>
          </p:spPr>
          <p:txBody>
            <a:bodyPr lIns="0" tIns="0" rIns="0" bIns="0" rtlCol="0" anchor="t">
              <a:spAutoFit/>
            </a:bodyPr>
            <a:lstStyle/>
            <a:p>
              <a:pPr>
                <a:lnSpc>
                  <a:spcPts val="2940"/>
                </a:lnSpc>
              </a:pPr>
              <a:r>
                <a:rPr lang="en-US" sz="2100">
                  <a:solidFill>
                    <a:srgbClr val="102B30"/>
                  </a:solidFill>
                  <a:latin typeface="Muli Bold"/>
                </a:rPr>
                <a:t>Telnet có vai trò gì? Lịch sử hình thành của Telnet?</a:t>
              </a:r>
            </a:p>
          </p:txBody>
        </p:sp>
      </p:grpSp>
      <p:grpSp>
        <p:nvGrpSpPr>
          <p:cNvPr id="9" name="Group 9"/>
          <p:cNvGrpSpPr/>
          <p:nvPr/>
        </p:nvGrpSpPr>
        <p:grpSpPr>
          <a:xfrm>
            <a:off x="3795633" y="6346322"/>
            <a:ext cx="4597852" cy="2048563"/>
            <a:chOff x="0" y="0"/>
            <a:chExt cx="6130469" cy="2731418"/>
          </a:xfrm>
        </p:grpSpPr>
        <p:sp>
          <p:nvSpPr>
            <p:cNvPr id="10" name="TextBox 10"/>
            <p:cNvSpPr txBox="1"/>
            <p:nvPr/>
          </p:nvSpPr>
          <p:spPr>
            <a:xfrm>
              <a:off x="0" y="-57150"/>
              <a:ext cx="6130469" cy="622723"/>
            </a:xfrm>
            <a:prstGeom prst="rect">
              <a:avLst/>
            </a:prstGeom>
          </p:spPr>
          <p:txBody>
            <a:bodyPr lIns="0" tIns="0" rIns="0" bIns="0" rtlCol="0" anchor="t">
              <a:spAutoFit/>
            </a:bodyPr>
            <a:lstStyle/>
            <a:p>
              <a:pPr>
                <a:lnSpc>
                  <a:spcPts val="3919"/>
                </a:lnSpc>
              </a:pPr>
              <a:r>
                <a:rPr lang="en-US" sz="2799">
                  <a:solidFill>
                    <a:srgbClr val="FF7C64"/>
                  </a:solidFill>
                  <a:latin typeface="Muli Semi-Bold"/>
                </a:rPr>
                <a:t>02</a:t>
              </a:r>
            </a:p>
          </p:txBody>
        </p:sp>
        <p:sp>
          <p:nvSpPr>
            <p:cNvPr id="11" name="TextBox 11"/>
            <p:cNvSpPr txBox="1"/>
            <p:nvPr/>
          </p:nvSpPr>
          <p:spPr>
            <a:xfrm>
              <a:off x="0" y="863657"/>
              <a:ext cx="6130469" cy="569172"/>
            </a:xfrm>
            <a:prstGeom prst="rect">
              <a:avLst/>
            </a:prstGeom>
          </p:spPr>
          <p:txBody>
            <a:bodyPr lIns="0" tIns="0" rIns="0" bIns="0" rtlCol="0" anchor="t">
              <a:spAutoFit/>
            </a:bodyPr>
            <a:lstStyle/>
            <a:p>
              <a:pPr>
                <a:lnSpc>
                  <a:spcPts val="3640"/>
                </a:lnSpc>
              </a:pPr>
              <a:r>
                <a:rPr lang="en-US" sz="2600">
                  <a:solidFill>
                    <a:srgbClr val="49958B"/>
                  </a:solidFill>
                  <a:latin typeface="Muli Bold"/>
                </a:rPr>
                <a:t>Cấu trúc</a:t>
              </a:r>
            </a:p>
          </p:txBody>
        </p:sp>
        <p:sp>
          <p:nvSpPr>
            <p:cNvPr id="12" name="TextBox 12"/>
            <p:cNvSpPr txBox="1"/>
            <p:nvPr/>
          </p:nvSpPr>
          <p:spPr>
            <a:xfrm>
              <a:off x="0" y="1773838"/>
              <a:ext cx="6130469" cy="957580"/>
            </a:xfrm>
            <a:prstGeom prst="rect">
              <a:avLst/>
            </a:prstGeom>
          </p:spPr>
          <p:txBody>
            <a:bodyPr lIns="0" tIns="0" rIns="0" bIns="0" rtlCol="0" anchor="t">
              <a:spAutoFit/>
            </a:bodyPr>
            <a:lstStyle/>
            <a:p>
              <a:pPr>
                <a:lnSpc>
                  <a:spcPts val="2940"/>
                </a:lnSpc>
              </a:pPr>
              <a:r>
                <a:rPr lang="en-US" sz="2100">
                  <a:solidFill>
                    <a:srgbClr val="102B30"/>
                  </a:solidFill>
                  <a:latin typeface="Muli Bold"/>
                </a:rPr>
                <a:t>Cấu trúc của hệ thống Telnet? SCQ và ACK là gì?</a:t>
              </a:r>
            </a:p>
          </p:txBody>
        </p:sp>
      </p:grpSp>
      <p:grpSp>
        <p:nvGrpSpPr>
          <p:cNvPr id="13" name="Group 13"/>
          <p:cNvGrpSpPr/>
          <p:nvPr/>
        </p:nvGrpSpPr>
        <p:grpSpPr>
          <a:xfrm>
            <a:off x="7047041" y="3119097"/>
            <a:ext cx="4955535" cy="2024618"/>
            <a:chOff x="0" y="0"/>
            <a:chExt cx="6607380" cy="2699490"/>
          </a:xfrm>
        </p:grpSpPr>
        <p:sp>
          <p:nvSpPr>
            <p:cNvPr id="14" name="TextBox 14"/>
            <p:cNvSpPr txBox="1"/>
            <p:nvPr/>
          </p:nvSpPr>
          <p:spPr>
            <a:xfrm>
              <a:off x="0" y="-57150"/>
              <a:ext cx="6607380" cy="622723"/>
            </a:xfrm>
            <a:prstGeom prst="rect">
              <a:avLst/>
            </a:prstGeom>
          </p:spPr>
          <p:txBody>
            <a:bodyPr lIns="0" tIns="0" rIns="0" bIns="0" rtlCol="0" anchor="t">
              <a:spAutoFit/>
            </a:bodyPr>
            <a:lstStyle/>
            <a:p>
              <a:pPr>
                <a:lnSpc>
                  <a:spcPts val="3919"/>
                </a:lnSpc>
              </a:pPr>
              <a:r>
                <a:rPr lang="en-US" sz="2799">
                  <a:solidFill>
                    <a:srgbClr val="FF7C64"/>
                  </a:solidFill>
                  <a:latin typeface="Muli Semi-Bold"/>
                </a:rPr>
                <a:t>03</a:t>
              </a:r>
            </a:p>
          </p:txBody>
        </p:sp>
        <p:sp>
          <p:nvSpPr>
            <p:cNvPr id="15" name="TextBox 15"/>
            <p:cNvSpPr txBox="1"/>
            <p:nvPr/>
          </p:nvSpPr>
          <p:spPr>
            <a:xfrm>
              <a:off x="0" y="831729"/>
              <a:ext cx="6607380" cy="569172"/>
            </a:xfrm>
            <a:prstGeom prst="rect">
              <a:avLst/>
            </a:prstGeom>
          </p:spPr>
          <p:txBody>
            <a:bodyPr lIns="0" tIns="0" rIns="0" bIns="0" rtlCol="0" anchor="t">
              <a:spAutoFit/>
            </a:bodyPr>
            <a:lstStyle/>
            <a:p>
              <a:pPr>
                <a:lnSpc>
                  <a:spcPts val="3640"/>
                </a:lnSpc>
              </a:pPr>
              <a:r>
                <a:rPr lang="en-US" sz="2600">
                  <a:solidFill>
                    <a:srgbClr val="49958B"/>
                  </a:solidFill>
                  <a:latin typeface="Muli Bold"/>
                </a:rPr>
                <a:t>Kết nối</a:t>
              </a:r>
            </a:p>
          </p:txBody>
        </p:sp>
        <p:sp>
          <p:nvSpPr>
            <p:cNvPr id="16" name="TextBox 16"/>
            <p:cNvSpPr txBox="1"/>
            <p:nvPr/>
          </p:nvSpPr>
          <p:spPr>
            <a:xfrm>
              <a:off x="0" y="1741910"/>
              <a:ext cx="6607380" cy="957580"/>
            </a:xfrm>
            <a:prstGeom prst="rect">
              <a:avLst/>
            </a:prstGeom>
          </p:spPr>
          <p:txBody>
            <a:bodyPr lIns="0" tIns="0" rIns="0" bIns="0" rtlCol="0" anchor="t">
              <a:spAutoFit/>
            </a:bodyPr>
            <a:lstStyle/>
            <a:p>
              <a:pPr>
                <a:lnSpc>
                  <a:spcPts val="2940"/>
                </a:lnSpc>
              </a:pPr>
              <a:r>
                <a:rPr lang="en-US" sz="2100">
                  <a:solidFill>
                    <a:srgbClr val="102B30"/>
                  </a:solidFill>
                  <a:latin typeface="Muli Bold"/>
                </a:rPr>
                <a:t>Three-hand shaking là gì? Vai trò của SEQ và ACK?</a:t>
              </a:r>
            </a:p>
          </p:txBody>
        </p:sp>
      </p:grpSp>
      <p:grpSp>
        <p:nvGrpSpPr>
          <p:cNvPr id="17" name="Group 17"/>
          <p:cNvGrpSpPr/>
          <p:nvPr/>
        </p:nvGrpSpPr>
        <p:grpSpPr>
          <a:xfrm>
            <a:off x="11118817" y="6370566"/>
            <a:ext cx="4630720" cy="2024452"/>
            <a:chOff x="0" y="0"/>
            <a:chExt cx="6174294" cy="2699270"/>
          </a:xfrm>
        </p:grpSpPr>
        <p:sp>
          <p:nvSpPr>
            <p:cNvPr id="18" name="TextBox 18"/>
            <p:cNvSpPr txBox="1"/>
            <p:nvPr/>
          </p:nvSpPr>
          <p:spPr>
            <a:xfrm>
              <a:off x="0" y="-57150"/>
              <a:ext cx="6174294" cy="622679"/>
            </a:xfrm>
            <a:prstGeom prst="rect">
              <a:avLst/>
            </a:prstGeom>
          </p:spPr>
          <p:txBody>
            <a:bodyPr lIns="0" tIns="0" rIns="0" bIns="0" rtlCol="0" anchor="t">
              <a:spAutoFit/>
            </a:bodyPr>
            <a:lstStyle/>
            <a:p>
              <a:pPr>
                <a:lnSpc>
                  <a:spcPts val="3919"/>
                </a:lnSpc>
              </a:pPr>
              <a:r>
                <a:rPr lang="en-US" sz="2799">
                  <a:solidFill>
                    <a:srgbClr val="FF7C64"/>
                  </a:solidFill>
                  <a:latin typeface="Muli Semi-Bold"/>
                </a:rPr>
                <a:t>04</a:t>
              </a:r>
            </a:p>
          </p:txBody>
        </p:sp>
        <p:sp>
          <p:nvSpPr>
            <p:cNvPr id="19" name="TextBox 19"/>
            <p:cNvSpPr txBox="1"/>
            <p:nvPr/>
          </p:nvSpPr>
          <p:spPr>
            <a:xfrm>
              <a:off x="0" y="831685"/>
              <a:ext cx="6174294" cy="568995"/>
            </a:xfrm>
            <a:prstGeom prst="rect">
              <a:avLst/>
            </a:prstGeom>
          </p:spPr>
          <p:txBody>
            <a:bodyPr lIns="0" tIns="0" rIns="0" bIns="0" rtlCol="0" anchor="t">
              <a:spAutoFit/>
            </a:bodyPr>
            <a:lstStyle/>
            <a:p>
              <a:pPr>
                <a:lnSpc>
                  <a:spcPts val="3640"/>
                </a:lnSpc>
              </a:pPr>
              <a:r>
                <a:rPr lang="en-US" sz="2600">
                  <a:solidFill>
                    <a:srgbClr val="49958B"/>
                  </a:solidFill>
                  <a:latin typeface="Muli Bold"/>
                </a:rPr>
                <a:t>Tính chất</a:t>
              </a:r>
            </a:p>
          </p:txBody>
        </p:sp>
        <p:sp>
          <p:nvSpPr>
            <p:cNvPr id="20" name="TextBox 20"/>
            <p:cNvSpPr txBox="1"/>
            <p:nvPr/>
          </p:nvSpPr>
          <p:spPr>
            <a:xfrm>
              <a:off x="0" y="1741690"/>
              <a:ext cx="6174294" cy="957580"/>
            </a:xfrm>
            <a:prstGeom prst="rect">
              <a:avLst/>
            </a:prstGeom>
          </p:spPr>
          <p:txBody>
            <a:bodyPr lIns="0" tIns="0" rIns="0" bIns="0" rtlCol="0" anchor="t">
              <a:spAutoFit/>
            </a:bodyPr>
            <a:lstStyle/>
            <a:p>
              <a:pPr>
                <a:lnSpc>
                  <a:spcPts val="2940"/>
                </a:lnSpc>
              </a:pPr>
              <a:r>
                <a:rPr lang="en-US" sz="2100">
                  <a:solidFill>
                    <a:srgbClr val="102B30"/>
                  </a:solidFill>
                  <a:latin typeface="Muli Bold"/>
                </a:rPr>
                <a:t>Tính chất của Telnet? Những hạn chế của công nghệ này?</a:t>
              </a:r>
            </a:p>
          </p:txBody>
        </p:sp>
      </p:grpSp>
      <p:sp>
        <p:nvSpPr>
          <p:cNvPr id="21" name="Freeform 21"/>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22" name="TextBox 22"/>
          <p:cNvSpPr txBox="1"/>
          <p:nvPr/>
        </p:nvSpPr>
        <p:spPr>
          <a:xfrm>
            <a:off x="1363016" y="479423"/>
            <a:ext cx="7260008" cy="352293"/>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23" name="TextBox 23"/>
          <p:cNvSpPr txBox="1"/>
          <p:nvPr/>
        </p:nvSpPr>
        <p:spPr>
          <a:xfrm>
            <a:off x="0" y="10029825"/>
            <a:ext cx="334316" cy="257175"/>
          </a:xfrm>
          <a:prstGeom prst="rect">
            <a:avLst/>
          </a:prstGeom>
        </p:spPr>
        <p:txBody>
          <a:bodyPr lIns="0" tIns="0" rIns="0" bIns="0" rtlCol="0" anchor="t">
            <a:spAutoFit/>
          </a:bodyPr>
          <a:lstStyle/>
          <a:p>
            <a:pPr algn="ctr">
              <a:lnSpc>
                <a:spcPts val="2051"/>
              </a:lnSpc>
              <a:spcBef>
                <a:spcPct val="0"/>
              </a:spcBef>
            </a:pPr>
            <a:r>
              <a:rPr lang="en-US" sz="1709">
                <a:solidFill>
                  <a:srgbClr val="102B30"/>
                </a:solidFill>
                <a:latin typeface="UTM Neutra"/>
              </a:rPr>
              <a:t>2</a:t>
            </a:r>
          </a:p>
        </p:txBody>
      </p:sp>
      <p:sp>
        <p:nvSpPr>
          <p:cNvPr id="24" name="TextBox 24"/>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4891498"/>
            <a:ext cx="7594324" cy="1652270"/>
          </a:xfrm>
          <a:prstGeom prst="rect">
            <a:avLst/>
          </a:prstGeom>
        </p:spPr>
        <p:txBody>
          <a:bodyPr lIns="0" tIns="0" rIns="0" bIns="0" rtlCol="0" anchor="t">
            <a:spAutoFit/>
          </a:bodyPr>
          <a:lstStyle/>
          <a:p>
            <a:pPr>
              <a:lnSpc>
                <a:spcPts val="4480"/>
              </a:lnSpc>
            </a:pPr>
            <a:r>
              <a:rPr lang="en-US" sz="3200">
                <a:solidFill>
                  <a:srgbClr val="102B30"/>
                </a:solidFill>
                <a:latin typeface="Muli Bold"/>
              </a:rPr>
              <a:t>Được sử dụng ở nhiều loại thiết bị khác nhau để dễ dàng quản lý từ xa, như Linux, Windows, Router,...</a:t>
            </a:r>
          </a:p>
        </p:txBody>
      </p:sp>
      <p:sp>
        <p:nvSpPr>
          <p:cNvPr id="3" name="Freeform 3"/>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4" name="Freeform 4"/>
          <p:cNvSpPr/>
          <p:nvPr/>
        </p:nvSpPr>
        <p:spPr>
          <a:xfrm rot="9120144">
            <a:off x="-2463045" y="7237643"/>
            <a:ext cx="8476077" cy="8429844"/>
          </a:xfrm>
          <a:custGeom>
            <a:avLst/>
            <a:gdLst/>
            <a:ahLst/>
            <a:cxnLst/>
            <a:rect l="l" t="t" r="r" b="b"/>
            <a:pathLst>
              <a:path w="8476077" h="8429844">
                <a:moveTo>
                  <a:pt x="0" y="0"/>
                </a:moveTo>
                <a:lnTo>
                  <a:pt x="8476077" y="0"/>
                </a:lnTo>
                <a:lnTo>
                  <a:pt x="8476077" y="8429844"/>
                </a:lnTo>
                <a:lnTo>
                  <a:pt x="0" y="8429844"/>
                </a:lnTo>
                <a:lnTo>
                  <a:pt x="0" y="0"/>
                </a:lnTo>
                <a:close/>
              </a:path>
            </a:pathLst>
          </a:custGeom>
          <a:blipFill>
            <a:blip r:embed="rId3">
              <a:alphaModFix amt="17000"/>
              <a:extLst>
                <a:ext uri="{96DAC541-7B7A-43D3-8B79-37D633B846F1}">
                  <asvg:svgBlip xmlns:asvg="http://schemas.microsoft.com/office/drawing/2016/SVG/main" r:embed="rId4"/>
                </a:ext>
              </a:extLst>
            </a:blip>
            <a:stretch>
              <a:fillRect/>
            </a:stretch>
          </a:blipFill>
        </p:spPr>
      </p:sp>
      <p:sp>
        <p:nvSpPr>
          <p:cNvPr id="5" name="Freeform 5"/>
          <p:cNvSpPr/>
          <p:nvPr/>
        </p:nvSpPr>
        <p:spPr>
          <a:xfrm>
            <a:off x="9602879" y="3072458"/>
            <a:ext cx="7656421" cy="5108822"/>
          </a:xfrm>
          <a:custGeom>
            <a:avLst/>
            <a:gdLst/>
            <a:ahLst/>
            <a:cxnLst/>
            <a:rect l="l" t="t" r="r" b="b"/>
            <a:pathLst>
              <a:path w="7656421" h="5108822">
                <a:moveTo>
                  <a:pt x="0" y="0"/>
                </a:moveTo>
                <a:lnTo>
                  <a:pt x="7656421" y="0"/>
                </a:lnTo>
                <a:lnTo>
                  <a:pt x="7656421" y="5108821"/>
                </a:lnTo>
                <a:lnTo>
                  <a:pt x="0" y="5108821"/>
                </a:lnTo>
                <a:lnTo>
                  <a:pt x="0" y="0"/>
                </a:lnTo>
                <a:close/>
              </a:path>
            </a:pathLst>
          </a:custGeom>
          <a:blipFill>
            <a:blip r:embed="rId5"/>
            <a:stretch>
              <a:fillRect/>
            </a:stretch>
          </a:blipFill>
        </p:spPr>
      </p:sp>
      <p:sp>
        <p:nvSpPr>
          <p:cNvPr id="6" name="TextBox 6"/>
          <p:cNvSpPr txBox="1"/>
          <p:nvPr/>
        </p:nvSpPr>
        <p:spPr>
          <a:xfrm>
            <a:off x="1028700" y="3671354"/>
            <a:ext cx="10309273" cy="587375"/>
          </a:xfrm>
          <a:prstGeom prst="rect">
            <a:avLst/>
          </a:prstGeom>
        </p:spPr>
        <p:txBody>
          <a:bodyPr lIns="0" tIns="0" rIns="0" bIns="0" rtlCol="0" anchor="t">
            <a:spAutoFit/>
          </a:bodyPr>
          <a:lstStyle/>
          <a:p>
            <a:pPr>
              <a:lnSpc>
                <a:spcPts val="4899"/>
              </a:lnSpc>
            </a:pPr>
            <a:r>
              <a:rPr lang="en-US" sz="3499">
                <a:solidFill>
                  <a:srgbClr val="FF7C64"/>
                </a:solidFill>
                <a:latin typeface="Muli Semi-Bold"/>
              </a:rPr>
              <a:t>NHIỀU THIẾT BỊ</a:t>
            </a:r>
          </a:p>
        </p:txBody>
      </p:sp>
      <p:sp>
        <p:nvSpPr>
          <p:cNvPr id="7" name="TextBox 7"/>
          <p:cNvSpPr txBox="1"/>
          <p:nvPr/>
        </p:nvSpPr>
        <p:spPr>
          <a:xfrm>
            <a:off x="1028700" y="1986608"/>
            <a:ext cx="5385492" cy="1085850"/>
          </a:xfrm>
          <a:prstGeom prst="rect">
            <a:avLst/>
          </a:prstGeom>
        </p:spPr>
        <p:txBody>
          <a:bodyPr lIns="0" tIns="0" rIns="0" bIns="0" rtlCol="0" anchor="t">
            <a:spAutoFit/>
          </a:bodyPr>
          <a:lstStyle/>
          <a:p>
            <a:pPr>
              <a:lnSpc>
                <a:spcPts val="8550"/>
              </a:lnSpc>
            </a:pPr>
            <a:r>
              <a:rPr lang="en-US" sz="7125">
                <a:solidFill>
                  <a:srgbClr val="102B30"/>
                </a:solidFill>
                <a:latin typeface="Oswald"/>
              </a:rPr>
              <a:t>Vai trò</a:t>
            </a:r>
          </a:p>
        </p:txBody>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46833" y="9953383"/>
            <a:ext cx="429520" cy="333617"/>
          </a:xfrm>
          <a:prstGeom prst="rect">
            <a:avLst/>
          </a:prstGeom>
        </p:spPr>
        <p:txBody>
          <a:bodyPr lIns="0" tIns="0" rIns="0" bIns="0" rtlCol="0" anchor="t">
            <a:spAutoFit/>
          </a:bodyPr>
          <a:lstStyle/>
          <a:p>
            <a:pPr algn="ctr">
              <a:lnSpc>
                <a:spcPts val="2651"/>
              </a:lnSpc>
              <a:spcBef>
                <a:spcPct val="0"/>
              </a:spcBef>
            </a:pPr>
            <a:r>
              <a:rPr lang="en-US" sz="2209">
                <a:solidFill>
                  <a:srgbClr val="000000"/>
                </a:solidFill>
                <a:latin typeface="UTM Neutra"/>
              </a:rPr>
              <a:t>20</a:t>
            </a:r>
          </a:p>
        </p:txBody>
      </p:sp>
      <p:sp>
        <p:nvSpPr>
          <p:cNvPr id="10" name="TextBox 10"/>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02B30"/>
        </a:solidFill>
        <a:effectLst/>
      </p:bgPr>
    </p:bg>
    <p:spTree>
      <p:nvGrpSpPr>
        <p:cNvPr id="1" name=""/>
        <p:cNvGrpSpPr/>
        <p:nvPr/>
      </p:nvGrpSpPr>
      <p:grpSpPr>
        <a:xfrm>
          <a:off x="0" y="0"/>
          <a:ext cx="0" cy="0"/>
          <a:chOff x="0" y="0"/>
          <a:chExt cx="0" cy="0"/>
        </a:xfrm>
      </p:grpSpPr>
      <p:grpSp>
        <p:nvGrpSpPr>
          <p:cNvPr id="2" name="Group 2"/>
          <p:cNvGrpSpPr/>
          <p:nvPr/>
        </p:nvGrpSpPr>
        <p:grpSpPr>
          <a:xfrm>
            <a:off x="1692272" y="2717038"/>
            <a:ext cx="13394144" cy="4852924"/>
            <a:chOff x="0" y="0"/>
            <a:chExt cx="17858858" cy="6470565"/>
          </a:xfrm>
        </p:grpSpPr>
        <p:sp>
          <p:nvSpPr>
            <p:cNvPr id="3" name="TextBox 3"/>
            <p:cNvSpPr txBox="1"/>
            <p:nvPr/>
          </p:nvSpPr>
          <p:spPr>
            <a:xfrm>
              <a:off x="0" y="9525"/>
              <a:ext cx="17858858" cy="1806575"/>
            </a:xfrm>
            <a:prstGeom prst="rect">
              <a:avLst/>
            </a:prstGeom>
          </p:spPr>
          <p:txBody>
            <a:bodyPr lIns="0" tIns="0" rIns="0" bIns="0" rtlCol="0" anchor="t">
              <a:spAutoFit/>
            </a:bodyPr>
            <a:lstStyle/>
            <a:p>
              <a:pPr>
                <a:lnSpc>
                  <a:spcPts val="10799"/>
                </a:lnSpc>
              </a:pPr>
              <a:r>
                <a:rPr lang="en-US" sz="8999">
                  <a:solidFill>
                    <a:srgbClr val="FFFFFF"/>
                  </a:solidFill>
                  <a:latin typeface="Oswald"/>
                </a:rPr>
                <a:t>Bảo mật: Vấn đề của Telnet</a:t>
              </a:r>
            </a:p>
          </p:txBody>
        </p:sp>
        <p:sp>
          <p:nvSpPr>
            <p:cNvPr id="4" name="TextBox 4"/>
            <p:cNvSpPr txBox="1"/>
            <p:nvPr/>
          </p:nvSpPr>
          <p:spPr>
            <a:xfrm>
              <a:off x="0" y="2252317"/>
              <a:ext cx="17858858" cy="666750"/>
            </a:xfrm>
            <a:prstGeom prst="rect">
              <a:avLst/>
            </a:prstGeom>
          </p:spPr>
          <p:txBody>
            <a:bodyPr lIns="0" tIns="0" rIns="0" bIns="0" rtlCol="0" anchor="t">
              <a:spAutoFit/>
            </a:bodyPr>
            <a:lstStyle/>
            <a:p>
              <a:pPr>
                <a:lnSpc>
                  <a:spcPts val="4200"/>
                </a:lnSpc>
              </a:pPr>
              <a:r>
                <a:rPr lang="en-US" sz="3000">
                  <a:solidFill>
                    <a:srgbClr val="FF7C64"/>
                  </a:solidFill>
                  <a:latin typeface="Muli Semi-Bold"/>
                </a:rPr>
                <a:t>Vấn đề bảo mật của Telnet chính là thách thức lớn nhất của giao thức này.</a:t>
              </a:r>
            </a:p>
          </p:txBody>
        </p:sp>
        <p:sp>
          <p:nvSpPr>
            <p:cNvPr id="5" name="TextBox 5"/>
            <p:cNvSpPr txBox="1"/>
            <p:nvPr/>
          </p:nvSpPr>
          <p:spPr>
            <a:xfrm>
              <a:off x="0" y="3468920"/>
              <a:ext cx="17858858" cy="3027046"/>
            </a:xfrm>
            <a:prstGeom prst="rect">
              <a:avLst/>
            </a:prstGeom>
          </p:spPr>
          <p:txBody>
            <a:bodyPr lIns="0" tIns="0" rIns="0" bIns="0" rtlCol="0" anchor="t">
              <a:spAutoFit/>
            </a:bodyPr>
            <a:lstStyle/>
            <a:p>
              <a:pPr>
                <a:lnSpc>
                  <a:spcPts val="4649"/>
                </a:lnSpc>
              </a:pPr>
              <a:r>
                <a:rPr lang="en-US" sz="3099">
                  <a:solidFill>
                    <a:srgbClr val="FFFFFF"/>
                  </a:solidFill>
                  <a:latin typeface="Muli Extra-Light"/>
                </a:rPr>
                <a:t>Giao thức Telnet không được mã hóa nên dễ trở thành mục tiêu cho các cuộc tấn công man-in-the-middle. Lưu lượng Telnet có thể bị lộ bất cứ lúc nào. Telnet cũng chỉ cung cấp xác thực dựa trên mật khẩu, và cách xác thực này kém an toàn hơn</a:t>
              </a:r>
            </a:p>
          </p:txBody>
        </p:sp>
      </p:grpSp>
      <p:sp>
        <p:nvSpPr>
          <p:cNvPr id="6" name="Freeform 6"/>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7" name="TextBox 7"/>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8" name="TextBox 8"/>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02B30"/>
        </a:solidFill>
        <a:effectLst/>
      </p:bgPr>
    </p:bg>
    <p:spTree>
      <p:nvGrpSpPr>
        <p:cNvPr id="1" name=""/>
        <p:cNvGrpSpPr/>
        <p:nvPr/>
      </p:nvGrpSpPr>
      <p:grpSpPr>
        <a:xfrm>
          <a:off x="0" y="0"/>
          <a:ext cx="0" cy="0"/>
          <a:chOff x="0" y="0"/>
          <a:chExt cx="0" cy="0"/>
        </a:xfrm>
      </p:grpSpPr>
      <p:sp>
        <p:nvSpPr>
          <p:cNvPr id="2" name="Freeform 2"/>
          <p:cNvSpPr/>
          <p:nvPr/>
        </p:nvSpPr>
        <p:spPr>
          <a:xfrm>
            <a:off x="12587388" y="1028700"/>
            <a:ext cx="10952169" cy="10399029"/>
          </a:xfrm>
          <a:custGeom>
            <a:avLst/>
            <a:gdLst/>
            <a:ahLst/>
            <a:cxnLst/>
            <a:rect l="l" t="t" r="r" b="b"/>
            <a:pathLst>
              <a:path w="10952169" h="10399029">
                <a:moveTo>
                  <a:pt x="0" y="0"/>
                </a:moveTo>
                <a:lnTo>
                  <a:pt x="10952168" y="0"/>
                </a:lnTo>
                <a:lnTo>
                  <a:pt x="10952168" y="10399029"/>
                </a:lnTo>
                <a:lnTo>
                  <a:pt x="0" y="10399029"/>
                </a:lnTo>
                <a:lnTo>
                  <a:pt x="0" y="0"/>
                </a:lnTo>
                <a:close/>
              </a:path>
            </a:pathLst>
          </a:custGeom>
          <a:blipFill>
            <a:blip r:embed="rId2">
              <a:alphaModFix amt="31000"/>
              <a:extLst>
                <a:ext uri="{96DAC541-7B7A-43D3-8B79-37D633B846F1}">
                  <asvg:svgBlip xmlns:asvg="http://schemas.microsoft.com/office/drawing/2016/SVG/main" r:embed="rId3"/>
                </a:ext>
              </a:extLst>
            </a:blip>
            <a:stretch>
              <a:fillRect/>
            </a:stretch>
          </a:blipFill>
        </p:spPr>
      </p:sp>
      <p:sp>
        <p:nvSpPr>
          <p:cNvPr id="3" name="Freeform 3"/>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4" name="TextBox 4"/>
          <p:cNvSpPr txBox="1"/>
          <p:nvPr/>
        </p:nvSpPr>
        <p:spPr>
          <a:xfrm>
            <a:off x="1028700" y="1687871"/>
            <a:ext cx="9882093" cy="3216037"/>
          </a:xfrm>
          <a:prstGeom prst="rect">
            <a:avLst/>
          </a:prstGeom>
        </p:spPr>
        <p:txBody>
          <a:bodyPr lIns="0" tIns="0" rIns="0" bIns="0" rtlCol="0" anchor="t">
            <a:spAutoFit/>
          </a:bodyPr>
          <a:lstStyle/>
          <a:p>
            <a:pPr>
              <a:lnSpc>
                <a:spcPts val="12661"/>
              </a:lnSpc>
            </a:pPr>
            <a:r>
              <a:rPr lang="en-US" sz="10551">
                <a:solidFill>
                  <a:srgbClr val="FFFFFF"/>
                </a:solidFill>
                <a:latin typeface="Oswald"/>
              </a:rPr>
              <a:t>Bạn có câu hỏi</a:t>
            </a:r>
          </a:p>
          <a:p>
            <a:pPr>
              <a:lnSpc>
                <a:spcPts val="12661"/>
              </a:lnSpc>
            </a:pPr>
            <a:r>
              <a:rPr lang="en-US" sz="10551">
                <a:solidFill>
                  <a:srgbClr val="FFFFFF"/>
                </a:solidFill>
                <a:latin typeface="Oswald"/>
              </a:rPr>
              <a:t>nào không?</a:t>
            </a:r>
          </a:p>
        </p:txBody>
      </p:sp>
      <p:sp>
        <p:nvSpPr>
          <p:cNvPr id="5" name="TextBox 5"/>
          <p:cNvSpPr txBox="1"/>
          <p:nvPr/>
        </p:nvSpPr>
        <p:spPr>
          <a:xfrm>
            <a:off x="1028700" y="6535819"/>
            <a:ext cx="15201757" cy="2462530"/>
          </a:xfrm>
          <a:prstGeom prst="rect">
            <a:avLst/>
          </a:prstGeom>
        </p:spPr>
        <p:txBody>
          <a:bodyPr lIns="0" tIns="0" rIns="0" bIns="0" rtlCol="0" anchor="t">
            <a:spAutoFit/>
          </a:bodyPr>
          <a:lstStyle/>
          <a:p>
            <a:pPr>
              <a:lnSpc>
                <a:spcPts val="3919"/>
              </a:lnSpc>
            </a:pPr>
            <a:r>
              <a:rPr lang="en-US" sz="2799">
                <a:solidFill>
                  <a:srgbClr val="FFFFFF"/>
                </a:solidFill>
                <a:latin typeface="Muli"/>
              </a:rPr>
              <a:t>Tài liệu tham khảo:</a:t>
            </a:r>
          </a:p>
          <a:p>
            <a:pPr marL="604519" lvl="1" indent="-302260">
              <a:lnSpc>
                <a:spcPts val="3919"/>
              </a:lnSpc>
              <a:buAutoNum type="arabicPeriod"/>
            </a:pPr>
            <a:r>
              <a:rPr lang="en-US" sz="2799">
                <a:solidFill>
                  <a:srgbClr val="FFFFFF"/>
                </a:solidFill>
                <a:latin typeface="Muli"/>
              </a:rPr>
              <a:t>Giáo trình Nhập môn Mạng máy tính - Hồ Đắc Phương. Chương 3.5.4 (trang 296)</a:t>
            </a:r>
          </a:p>
          <a:p>
            <a:pPr marL="604519" lvl="1" indent="-302260">
              <a:lnSpc>
                <a:spcPts val="3919"/>
              </a:lnSpc>
              <a:buAutoNum type="arabicPeriod"/>
            </a:pPr>
            <a:r>
              <a:rPr lang="en-US" sz="2799" u="sng">
                <a:solidFill>
                  <a:srgbClr val="FFFFFF"/>
                </a:solidFill>
                <a:latin typeface="Muli"/>
                <a:hlinkClick r:id="rId5" tooltip="https://madpackets.com/2018/04/25/tcp-sequence-and-acknowledgement-numbers-explained/"/>
              </a:rPr>
              <a:t>TCP Sequence and Acknowledgement Numbers Explained</a:t>
            </a:r>
          </a:p>
          <a:p>
            <a:pPr marL="604519" lvl="1" indent="-302260">
              <a:lnSpc>
                <a:spcPts val="3919"/>
              </a:lnSpc>
              <a:buAutoNum type="arabicPeriod"/>
            </a:pPr>
            <a:r>
              <a:rPr lang="en-US" sz="2799" u="sng">
                <a:solidFill>
                  <a:srgbClr val="FFFFFF"/>
                </a:solidFill>
                <a:latin typeface="Muli"/>
                <a:hlinkClick r:id="rId6" tooltip="https://users.soict.hust.edu.vn/linhtd/courses/ComputerNetworks/Lecture%208%20-%20Transport%20layer.pdf"/>
              </a:rPr>
              <a:t>ComputerNetworks/Lecture 8 - Transport layer.pdf</a:t>
            </a:r>
          </a:p>
          <a:p>
            <a:pPr marL="604519" lvl="1" indent="-302260">
              <a:lnSpc>
                <a:spcPts val="3919"/>
              </a:lnSpc>
              <a:buAutoNum type="arabicPeriod"/>
            </a:pPr>
            <a:r>
              <a:rPr lang="en-US" sz="2799" u="sng">
                <a:solidFill>
                  <a:srgbClr val="FFFFFF"/>
                </a:solidFill>
                <a:latin typeface="Muli"/>
                <a:hlinkClick r:id="rId7" tooltip="https://bkaii.com.vn/tin-tuc/643-giao-thuc-telnet-la-gi-khai-niem-cau-truc-tinh-nang-va-cach-thuc-hoat-dong"/>
              </a:rPr>
              <a:t>Giao thức Telnet là gì? Khái niệm, cấu trúc, tính năng và cách thức hoạt độn</a:t>
            </a:r>
            <a:r>
              <a:rPr lang="en-US" sz="2799">
                <a:solidFill>
                  <a:srgbClr val="FFFFFF"/>
                </a:solidFill>
                <a:latin typeface="Muli"/>
              </a:rPr>
              <a:t>g</a:t>
            </a:r>
          </a:p>
        </p:txBody>
      </p:sp>
      <p:sp>
        <p:nvSpPr>
          <p:cNvPr id="6" name="TextBox 6"/>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7" name="TextBox 7"/>
          <p:cNvSpPr txBox="1"/>
          <p:nvPr/>
        </p:nvSpPr>
        <p:spPr>
          <a:xfrm>
            <a:off x="46833" y="9953383"/>
            <a:ext cx="343616" cy="666750"/>
          </a:xfrm>
          <a:prstGeom prst="rect">
            <a:avLst/>
          </a:prstGeom>
        </p:spPr>
        <p:txBody>
          <a:bodyPr lIns="0" tIns="0" rIns="0" bIns="0" rtlCol="0" anchor="t">
            <a:spAutoFit/>
          </a:bodyPr>
          <a:lstStyle/>
          <a:p>
            <a:pPr algn="ctr">
              <a:lnSpc>
                <a:spcPts val="2651"/>
              </a:lnSpc>
            </a:pPr>
            <a:r>
              <a:rPr lang="en-US" sz="2209">
                <a:solidFill>
                  <a:srgbClr val="FFFFFF"/>
                </a:solidFill>
                <a:latin typeface="UTM Neutra"/>
              </a:rPr>
              <a:t>22</a:t>
            </a:r>
          </a:p>
          <a:p>
            <a:pPr algn="ctr">
              <a:lnSpc>
                <a:spcPts val="2651"/>
              </a:lnSpc>
              <a:spcBef>
                <a:spcPct val="0"/>
              </a:spcBef>
            </a:pPr>
            <a:endParaRPr lang="en-US" sz="2209">
              <a:solidFill>
                <a:srgbClr val="FFFFFF"/>
              </a:solidFill>
              <a:latin typeface="UTM Neutra"/>
            </a:endParaRPr>
          </a:p>
        </p:txBody>
      </p:sp>
      <p:sp>
        <p:nvSpPr>
          <p:cNvPr id="8" name="TextBox 8"/>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2991" y="1802578"/>
            <a:ext cx="14913968" cy="6681844"/>
            <a:chOff x="0" y="0"/>
            <a:chExt cx="19885290" cy="8909126"/>
          </a:xfrm>
        </p:grpSpPr>
        <p:sp>
          <p:nvSpPr>
            <p:cNvPr id="3" name="TextBox 3"/>
            <p:cNvSpPr txBox="1"/>
            <p:nvPr/>
          </p:nvSpPr>
          <p:spPr>
            <a:xfrm>
              <a:off x="0" y="-17967"/>
              <a:ext cx="19885290" cy="5210412"/>
            </a:xfrm>
            <a:prstGeom prst="rect">
              <a:avLst/>
            </a:prstGeom>
          </p:spPr>
          <p:txBody>
            <a:bodyPr lIns="0" tIns="0" rIns="0" bIns="0" rtlCol="0" anchor="t">
              <a:spAutoFit/>
            </a:bodyPr>
            <a:lstStyle/>
            <a:p>
              <a:pPr>
                <a:lnSpc>
                  <a:spcPts val="15491"/>
                </a:lnSpc>
              </a:pPr>
              <a:r>
                <a:rPr lang="en-US" sz="12909">
                  <a:solidFill>
                    <a:srgbClr val="102B30"/>
                  </a:solidFill>
                  <a:latin typeface="Oswald"/>
                </a:rPr>
                <a:t>01</a:t>
              </a:r>
            </a:p>
            <a:p>
              <a:pPr>
                <a:lnSpc>
                  <a:spcPts val="15491"/>
                </a:lnSpc>
              </a:pPr>
              <a:r>
                <a:rPr lang="en-US" sz="12909">
                  <a:solidFill>
                    <a:srgbClr val="102B30"/>
                  </a:solidFill>
                  <a:latin typeface="Oswald"/>
                </a:rPr>
                <a:t>Giới thiệu Telnet</a:t>
              </a:r>
            </a:p>
          </p:txBody>
        </p:sp>
        <p:sp>
          <p:nvSpPr>
            <p:cNvPr id="4" name="TextBox 4"/>
            <p:cNvSpPr txBox="1"/>
            <p:nvPr/>
          </p:nvSpPr>
          <p:spPr>
            <a:xfrm>
              <a:off x="0" y="5993412"/>
              <a:ext cx="19885290" cy="1045955"/>
            </a:xfrm>
            <a:prstGeom prst="rect">
              <a:avLst/>
            </a:prstGeom>
          </p:spPr>
          <p:txBody>
            <a:bodyPr lIns="0" tIns="0" rIns="0" bIns="0" rtlCol="0" anchor="t">
              <a:spAutoFit/>
            </a:bodyPr>
            <a:lstStyle/>
            <a:p>
              <a:pPr>
                <a:lnSpc>
                  <a:spcPts val="6366"/>
                </a:lnSpc>
              </a:pPr>
              <a:r>
                <a:rPr lang="en-US" sz="5305">
                  <a:solidFill>
                    <a:srgbClr val="FF7C64"/>
                  </a:solidFill>
                  <a:latin typeface="Muli Semi-Bold"/>
                </a:rPr>
                <a:t>Telnet là gì? Lịch sử của Telnet?</a:t>
              </a:r>
            </a:p>
          </p:txBody>
        </p:sp>
        <p:sp>
          <p:nvSpPr>
            <p:cNvPr id="5" name="TextBox 5"/>
            <p:cNvSpPr txBox="1"/>
            <p:nvPr/>
          </p:nvSpPr>
          <p:spPr>
            <a:xfrm>
              <a:off x="0" y="7846635"/>
              <a:ext cx="19885290" cy="1083826"/>
            </a:xfrm>
            <a:prstGeom prst="rect">
              <a:avLst/>
            </a:prstGeom>
          </p:spPr>
          <p:txBody>
            <a:bodyPr lIns="0" tIns="0" rIns="0" bIns="0" rtlCol="0" anchor="t">
              <a:spAutoFit/>
            </a:bodyPr>
            <a:lstStyle/>
            <a:p>
              <a:pPr>
                <a:lnSpc>
                  <a:spcPts val="7469"/>
                </a:lnSpc>
              </a:pPr>
              <a:endParaRPr/>
            </a:p>
          </p:txBody>
        </p:sp>
      </p:grpSp>
      <p:sp>
        <p:nvSpPr>
          <p:cNvPr id="6" name="Freeform 6"/>
          <p:cNvSpPr/>
          <p:nvPr/>
        </p:nvSpPr>
        <p:spPr>
          <a:xfrm rot="9041269">
            <a:off x="11242534" y="-85692"/>
            <a:ext cx="13020620" cy="12949599"/>
          </a:xfrm>
          <a:custGeom>
            <a:avLst/>
            <a:gdLst/>
            <a:ahLst/>
            <a:cxnLst/>
            <a:rect l="l" t="t" r="r" b="b"/>
            <a:pathLst>
              <a:path w="13020620" h="12949599">
                <a:moveTo>
                  <a:pt x="0" y="0"/>
                </a:moveTo>
                <a:lnTo>
                  <a:pt x="13020620" y="0"/>
                </a:lnTo>
                <a:lnTo>
                  <a:pt x="13020620" y="12949599"/>
                </a:lnTo>
                <a:lnTo>
                  <a:pt x="0" y="12949599"/>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7" name="Freeform 7"/>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9" name="TextBox 9"/>
          <p:cNvSpPr txBox="1"/>
          <p:nvPr/>
        </p:nvSpPr>
        <p:spPr>
          <a:xfrm>
            <a:off x="0" y="10029825"/>
            <a:ext cx="334316" cy="257175"/>
          </a:xfrm>
          <a:prstGeom prst="rect">
            <a:avLst/>
          </a:prstGeom>
        </p:spPr>
        <p:txBody>
          <a:bodyPr lIns="0" tIns="0" rIns="0" bIns="0" rtlCol="0" anchor="t">
            <a:spAutoFit/>
          </a:bodyPr>
          <a:lstStyle/>
          <a:p>
            <a:pPr algn="ctr">
              <a:lnSpc>
                <a:spcPts val="2051"/>
              </a:lnSpc>
              <a:spcBef>
                <a:spcPct val="0"/>
              </a:spcBef>
            </a:pPr>
            <a:r>
              <a:rPr lang="en-US" sz="1709">
                <a:solidFill>
                  <a:srgbClr val="102B30"/>
                </a:solidFill>
                <a:latin typeface="UTM Neutra"/>
              </a:rPr>
              <a:t>3</a:t>
            </a:r>
          </a:p>
        </p:txBody>
      </p:sp>
      <p:sp>
        <p:nvSpPr>
          <p:cNvPr id="10" name="TextBox 10"/>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792535" y="2033540"/>
            <a:ext cx="9894612" cy="6219920"/>
            <a:chOff x="0" y="0"/>
            <a:chExt cx="13192816" cy="8293227"/>
          </a:xfrm>
        </p:grpSpPr>
        <p:sp>
          <p:nvSpPr>
            <p:cNvPr id="3" name="TextBox 3"/>
            <p:cNvSpPr txBox="1"/>
            <p:nvPr/>
          </p:nvSpPr>
          <p:spPr>
            <a:xfrm>
              <a:off x="0" y="-12535"/>
              <a:ext cx="13192816" cy="2092237"/>
            </a:xfrm>
            <a:prstGeom prst="rect">
              <a:avLst/>
            </a:prstGeom>
          </p:spPr>
          <p:txBody>
            <a:bodyPr lIns="0" tIns="0" rIns="0" bIns="0" rtlCol="0" anchor="t">
              <a:spAutoFit/>
            </a:bodyPr>
            <a:lstStyle/>
            <a:p>
              <a:pPr algn="just">
                <a:lnSpc>
                  <a:spcPts val="12371"/>
                </a:lnSpc>
              </a:pPr>
              <a:r>
                <a:rPr lang="en-US" sz="10309">
                  <a:solidFill>
                    <a:srgbClr val="102B30"/>
                  </a:solidFill>
                  <a:latin typeface="Oswald"/>
                </a:rPr>
                <a:t>Giới thiệu</a:t>
              </a:r>
            </a:p>
          </p:txBody>
        </p:sp>
        <p:sp>
          <p:nvSpPr>
            <p:cNvPr id="4" name="TextBox 4"/>
            <p:cNvSpPr txBox="1"/>
            <p:nvPr/>
          </p:nvSpPr>
          <p:spPr>
            <a:xfrm>
              <a:off x="0" y="2599174"/>
              <a:ext cx="13192816" cy="784346"/>
            </a:xfrm>
            <a:prstGeom prst="rect">
              <a:avLst/>
            </a:prstGeom>
          </p:spPr>
          <p:txBody>
            <a:bodyPr lIns="0" tIns="0" rIns="0" bIns="0" rtlCol="0" anchor="t">
              <a:spAutoFit/>
            </a:bodyPr>
            <a:lstStyle/>
            <a:p>
              <a:pPr algn="just">
                <a:lnSpc>
                  <a:spcPts val="4977"/>
                </a:lnSpc>
              </a:pPr>
              <a:r>
                <a:rPr lang="en-US" sz="3555">
                  <a:solidFill>
                    <a:srgbClr val="FF7C64"/>
                  </a:solidFill>
                  <a:latin typeface="Muli Bold"/>
                </a:rPr>
                <a:t>Định nghĩa, vai trò</a:t>
              </a:r>
            </a:p>
          </p:txBody>
        </p:sp>
        <p:sp>
          <p:nvSpPr>
            <p:cNvPr id="5" name="TextBox 5"/>
            <p:cNvSpPr txBox="1"/>
            <p:nvPr/>
          </p:nvSpPr>
          <p:spPr>
            <a:xfrm>
              <a:off x="0" y="4095096"/>
              <a:ext cx="13192816" cy="4198131"/>
            </a:xfrm>
            <a:prstGeom prst="rect">
              <a:avLst/>
            </a:prstGeom>
          </p:spPr>
          <p:txBody>
            <a:bodyPr lIns="0" tIns="0" rIns="0" bIns="0" rtlCol="0" anchor="t">
              <a:spAutoFit/>
            </a:bodyPr>
            <a:lstStyle/>
            <a:p>
              <a:pPr algn="just">
                <a:lnSpc>
                  <a:spcPts val="4266"/>
                </a:lnSpc>
              </a:pPr>
              <a:r>
                <a:rPr lang="en-US" sz="2844">
                  <a:solidFill>
                    <a:srgbClr val="102B30"/>
                  </a:solidFill>
                  <a:latin typeface="Muli Bold"/>
                </a:rPr>
                <a:t>Telnet (Telecommunication network)</a:t>
              </a:r>
              <a:r>
                <a:rPr lang="en-US" sz="2844">
                  <a:solidFill>
                    <a:srgbClr val="102B30"/>
                  </a:solidFill>
                  <a:latin typeface="Muli"/>
                </a:rPr>
                <a:t> là một giao thức máy tính cung cấp khả năng giao tiếp tương tác hai chiều cho các máy tính trên internet và mạng cục bộ LAN</a:t>
              </a:r>
            </a:p>
            <a:p>
              <a:pPr algn="just">
                <a:lnSpc>
                  <a:spcPts val="4266"/>
                </a:lnSpc>
              </a:pPr>
              <a:r>
                <a:rPr lang="en-US" sz="2844">
                  <a:solidFill>
                    <a:srgbClr val="102B30"/>
                  </a:solidFill>
                  <a:latin typeface="Muli"/>
                </a:rPr>
                <a:t>Telnet có nhiệm vụ là cung cấp kết nối từ xa, đảm nhiệm việc gửi các lệnh hoặc dữ liệu đến kết nối mạng từ xa</a:t>
              </a:r>
            </a:p>
            <a:p>
              <a:pPr algn="just">
                <a:lnSpc>
                  <a:spcPts val="4266"/>
                </a:lnSpc>
              </a:pPr>
              <a:r>
                <a:rPr lang="en-US" sz="2844">
                  <a:solidFill>
                    <a:srgbClr val="102B30"/>
                  </a:solidFill>
                  <a:latin typeface="Muli"/>
                </a:rPr>
                <a:t> </a:t>
              </a:r>
            </a:p>
          </p:txBody>
        </p:sp>
      </p:grpSp>
      <p:sp>
        <p:nvSpPr>
          <p:cNvPr id="6" name="Freeform 6"/>
          <p:cNvSpPr/>
          <p:nvPr/>
        </p:nvSpPr>
        <p:spPr>
          <a:xfrm>
            <a:off x="7792535" y="148973"/>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7" name="TextBox 7"/>
          <p:cNvSpPr txBox="1"/>
          <p:nvPr/>
        </p:nvSpPr>
        <p:spPr>
          <a:xfrm>
            <a:off x="8821235" y="490160"/>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8" name="Freeform 8"/>
          <p:cNvSpPr/>
          <p:nvPr/>
        </p:nvSpPr>
        <p:spPr>
          <a:xfrm>
            <a:off x="336464" y="2381063"/>
            <a:ext cx="6872071" cy="5524873"/>
          </a:xfrm>
          <a:custGeom>
            <a:avLst/>
            <a:gdLst/>
            <a:ahLst/>
            <a:cxnLst/>
            <a:rect l="l" t="t" r="r" b="b"/>
            <a:pathLst>
              <a:path w="6872071" h="5524873">
                <a:moveTo>
                  <a:pt x="0" y="0"/>
                </a:moveTo>
                <a:lnTo>
                  <a:pt x="6872072" y="0"/>
                </a:lnTo>
                <a:lnTo>
                  <a:pt x="6872072" y="5524874"/>
                </a:lnTo>
                <a:lnTo>
                  <a:pt x="0" y="5524874"/>
                </a:lnTo>
                <a:lnTo>
                  <a:pt x="0" y="0"/>
                </a:lnTo>
                <a:close/>
              </a:path>
            </a:pathLst>
          </a:custGeom>
          <a:blipFill>
            <a:blip r:embed="rId3"/>
            <a:stretch>
              <a:fillRect/>
            </a:stretch>
          </a:blipFill>
        </p:spPr>
      </p:sp>
      <p:sp>
        <p:nvSpPr>
          <p:cNvPr id="9" name="TextBox 9"/>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02B30"/>
        </a:solidFill>
        <a:effectLst/>
      </p:bgPr>
    </p:bg>
    <p:spTree>
      <p:nvGrpSpPr>
        <p:cNvPr id="1" name=""/>
        <p:cNvGrpSpPr/>
        <p:nvPr/>
      </p:nvGrpSpPr>
      <p:grpSpPr>
        <a:xfrm>
          <a:off x="0" y="0"/>
          <a:ext cx="0" cy="0"/>
          <a:chOff x="0" y="0"/>
          <a:chExt cx="0" cy="0"/>
        </a:xfrm>
      </p:grpSpPr>
      <p:grpSp>
        <p:nvGrpSpPr>
          <p:cNvPr id="2" name="Group 2"/>
          <p:cNvGrpSpPr/>
          <p:nvPr/>
        </p:nvGrpSpPr>
        <p:grpSpPr>
          <a:xfrm>
            <a:off x="5204889" y="2374434"/>
            <a:ext cx="12923105" cy="5538133"/>
            <a:chOff x="0" y="0"/>
            <a:chExt cx="17230807" cy="7384177"/>
          </a:xfrm>
        </p:grpSpPr>
        <p:sp>
          <p:nvSpPr>
            <p:cNvPr id="3" name="TextBox 3"/>
            <p:cNvSpPr txBox="1"/>
            <p:nvPr/>
          </p:nvSpPr>
          <p:spPr>
            <a:xfrm>
              <a:off x="0" y="3913"/>
              <a:ext cx="17230807" cy="2179175"/>
            </a:xfrm>
            <a:prstGeom prst="rect">
              <a:avLst/>
            </a:prstGeom>
          </p:spPr>
          <p:txBody>
            <a:bodyPr lIns="0" tIns="0" rIns="0" bIns="0" rtlCol="0" anchor="t">
              <a:spAutoFit/>
            </a:bodyPr>
            <a:lstStyle/>
            <a:p>
              <a:pPr>
                <a:lnSpc>
                  <a:spcPts val="12991"/>
                </a:lnSpc>
              </a:pPr>
              <a:r>
                <a:rPr lang="en-US" sz="10826">
                  <a:solidFill>
                    <a:srgbClr val="FF7C64"/>
                  </a:solidFill>
                  <a:latin typeface="Oswald"/>
                </a:rPr>
                <a:t>Lịch sử</a:t>
              </a:r>
            </a:p>
          </p:txBody>
        </p:sp>
        <p:sp>
          <p:nvSpPr>
            <p:cNvPr id="4" name="TextBox 4"/>
            <p:cNvSpPr txBox="1"/>
            <p:nvPr/>
          </p:nvSpPr>
          <p:spPr>
            <a:xfrm>
              <a:off x="0" y="2864378"/>
              <a:ext cx="17230807" cy="4547859"/>
            </a:xfrm>
            <a:prstGeom prst="rect">
              <a:avLst/>
            </a:prstGeom>
          </p:spPr>
          <p:txBody>
            <a:bodyPr lIns="0" tIns="0" rIns="0" bIns="0" rtlCol="0" anchor="t">
              <a:spAutoFit/>
            </a:bodyPr>
            <a:lstStyle/>
            <a:p>
              <a:pPr marL="559886" lvl="1" indent="-279943" algn="just">
                <a:lnSpc>
                  <a:spcPts val="3889"/>
                </a:lnSpc>
                <a:buFont typeface="Arial"/>
                <a:buChar char="•"/>
              </a:pPr>
              <a:r>
                <a:rPr lang="en-US" sz="2593">
                  <a:solidFill>
                    <a:srgbClr val="FFFFFF"/>
                  </a:solidFill>
                  <a:latin typeface="Muli Bold"/>
                </a:rPr>
                <a:t>Telnet được giới thiệu lần đầu tiên vào năm 1969 bởi Internet Engineering Task Force (IETF) trong RFC 15. Sự xuất hiện của Telnet đánh dấu một bước ngoặt to lớn của công nghệ lúc bấy giờ. </a:t>
              </a:r>
            </a:p>
            <a:p>
              <a:pPr marL="559886" lvl="1" indent="-279943" algn="just">
                <a:lnSpc>
                  <a:spcPts val="3889"/>
                </a:lnSpc>
                <a:buFont typeface="Arial"/>
                <a:buChar char="•"/>
              </a:pPr>
              <a:r>
                <a:rPr lang="en-US" sz="2593">
                  <a:solidFill>
                    <a:srgbClr val="FFFFFF"/>
                  </a:solidFill>
                  <a:latin typeface="Muli Bold"/>
                </a:rPr>
                <a:t>Telnet đã giúp các thiết bị máy tính thời kỳ đó có thể được quản lý và sử dụng từ xa thông qua mạng máy tính. Tức là Telnet được tạo ra như một giao thức giúp quản lý giao diện dòng lệnh từ xa. Chúng chạy trên nền TCP được thiết kế để làm việc giữa một cặp máy bất kỳ.</a:t>
              </a:r>
            </a:p>
          </p:txBody>
        </p:sp>
      </p:grpSp>
      <p:sp>
        <p:nvSpPr>
          <p:cNvPr id="5" name="Freeform 5"/>
          <p:cNvSpPr/>
          <p:nvPr/>
        </p:nvSpPr>
        <p:spPr>
          <a:xfrm>
            <a:off x="-1617663" y="2743202"/>
            <a:ext cx="6822551" cy="4800595"/>
          </a:xfrm>
          <a:custGeom>
            <a:avLst/>
            <a:gdLst/>
            <a:ahLst/>
            <a:cxnLst/>
            <a:rect l="l" t="t" r="r" b="b"/>
            <a:pathLst>
              <a:path w="6822551" h="4800595">
                <a:moveTo>
                  <a:pt x="0" y="0"/>
                </a:moveTo>
                <a:lnTo>
                  <a:pt x="6822552" y="0"/>
                </a:lnTo>
                <a:lnTo>
                  <a:pt x="6822552" y="4800596"/>
                </a:lnTo>
                <a:lnTo>
                  <a:pt x="0" y="4800596"/>
                </a:lnTo>
                <a:lnTo>
                  <a:pt x="0" y="0"/>
                </a:lnTo>
                <a:close/>
              </a:path>
            </a:pathLst>
          </a:custGeom>
          <a:blipFill>
            <a:blip r:embed="rId2">
              <a:alphaModFix amt="56000"/>
              <a:extLst>
                <a:ext uri="{96DAC541-7B7A-43D3-8B79-37D633B846F1}">
                  <asvg:svgBlip xmlns:asvg="http://schemas.microsoft.com/office/drawing/2016/SVG/main" r:embed="rId3"/>
                </a:ext>
              </a:extLst>
            </a:blip>
            <a:stretch>
              <a:fillRect/>
            </a:stretch>
          </a:blipFill>
        </p:spPr>
      </p:sp>
      <p:sp>
        <p:nvSpPr>
          <p:cNvPr id="6" name="Freeform 6"/>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7" name="TextBox 7"/>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8" name="TextBox 8"/>
          <p:cNvSpPr txBox="1"/>
          <p:nvPr/>
        </p:nvSpPr>
        <p:spPr>
          <a:xfrm>
            <a:off x="17776725" y="9818744"/>
            <a:ext cx="482104" cy="296448"/>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7161" y="3269926"/>
            <a:ext cx="11819980" cy="3747148"/>
            <a:chOff x="0" y="0"/>
            <a:chExt cx="15759973" cy="4996198"/>
          </a:xfrm>
        </p:grpSpPr>
        <p:sp>
          <p:nvSpPr>
            <p:cNvPr id="3" name="TextBox 3"/>
            <p:cNvSpPr txBox="1"/>
            <p:nvPr/>
          </p:nvSpPr>
          <p:spPr>
            <a:xfrm>
              <a:off x="0" y="-4715"/>
              <a:ext cx="15759973" cy="2055216"/>
            </a:xfrm>
            <a:prstGeom prst="rect">
              <a:avLst/>
            </a:prstGeom>
          </p:spPr>
          <p:txBody>
            <a:bodyPr lIns="0" tIns="0" rIns="0" bIns="0" rtlCol="0" anchor="t">
              <a:spAutoFit/>
            </a:bodyPr>
            <a:lstStyle/>
            <a:p>
              <a:pPr>
                <a:lnSpc>
                  <a:spcPts val="12277"/>
                </a:lnSpc>
              </a:pPr>
              <a:r>
                <a:rPr lang="en-US" sz="10231">
                  <a:solidFill>
                    <a:srgbClr val="102B30"/>
                  </a:solidFill>
                  <a:latin typeface="Oswald"/>
                </a:rPr>
                <a:t>02. Cấu tạo</a:t>
              </a:r>
            </a:p>
          </p:txBody>
        </p:sp>
        <p:sp>
          <p:nvSpPr>
            <p:cNvPr id="4" name="TextBox 4"/>
            <p:cNvSpPr txBox="1"/>
            <p:nvPr/>
          </p:nvSpPr>
          <p:spPr>
            <a:xfrm>
              <a:off x="0" y="2677755"/>
              <a:ext cx="15759973" cy="836576"/>
            </a:xfrm>
            <a:prstGeom prst="rect">
              <a:avLst/>
            </a:prstGeom>
          </p:spPr>
          <p:txBody>
            <a:bodyPr lIns="0" tIns="0" rIns="0" bIns="0" rtlCol="0" anchor="t">
              <a:spAutoFit/>
            </a:bodyPr>
            <a:lstStyle/>
            <a:p>
              <a:pPr>
                <a:lnSpc>
                  <a:spcPts val="5045"/>
                </a:lnSpc>
              </a:pPr>
              <a:r>
                <a:rPr lang="en-US" sz="4204">
                  <a:solidFill>
                    <a:srgbClr val="FF7C64"/>
                  </a:solidFill>
                  <a:latin typeface="Muli Semi-Bold"/>
                </a:rPr>
                <a:t>Cấu tạo của Telnet? SCQ và ACK?</a:t>
              </a:r>
            </a:p>
          </p:txBody>
        </p:sp>
        <p:sp>
          <p:nvSpPr>
            <p:cNvPr id="5" name="TextBox 5"/>
            <p:cNvSpPr txBox="1"/>
            <p:nvPr/>
          </p:nvSpPr>
          <p:spPr>
            <a:xfrm>
              <a:off x="0" y="4154328"/>
              <a:ext cx="15759973" cy="858780"/>
            </a:xfrm>
            <a:prstGeom prst="rect">
              <a:avLst/>
            </a:prstGeom>
          </p:spPr>
          <p:txBody>
            <a:bodyPr lIns="0" tIns="0" rIns="0" bIns="0" rtlCol="0" anchor="t">
              <a:spAutoFit/>
            </a:bodyPr>
            <a:lstStyle/>
            <a:p>
              <a:pPr>
                <a:lnSpc>
                  <a:spcPts val="5920"/>
                </a:lnSpc>
              </a:pPr>
              <a:endParaRPr/>
            </a:p>
          </p:txBody>
        </p:sp>
      </p:grpSp>
      <p:sp>
        <p:nvSpPr>
          <p:cNvPr id="6" name="Freeform 6"/>
          <p:cNvSpPr/>
          <p:nvPr/>
        </p:nvSpPr>
        <p:spPr>
          <a:xfrm>
            <a:off x="10663985" y="2153083"/>
            <a:ext cx="6402031" cy="6367110"/>
          </a:xfrm>
          <a:custGeom>
            <a:avLst/>
            <a:gdLst/>
            <a:ahLst/>
            <a:cxnLst/>
            <a:rect l="l" t="t" r="r" b="b"/>
            <a:pathLst>
              <a:path w="6402031" h="6367110">
                <a:moveTo>
                  <a:pt x="0" y="0"/>
                </a:moveTo>
                <a:lnTo>
                  <a:pt x="6402031" y="0"/>
                </a:lnTo>
                <a:lnTo>
                  <a:pt x="6402031" y="6367111"/>
                </a:lnTo>
                <a:lnTo>
                  <a:pt x="0" y="6367111"/>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7" name="Freeform 7"/>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0" y="10029825"/>
            <a:ext cx="334316" cy="257175"/>
          </a:xfrm>
          <a:prstGeom prst="rect">
            <a:avLst/>
          </a:prstGeom>
        </p:spPr>
        <p:txBody>
          <a:bodyPr lIns="0" tIns="0" rIns="0" bIns="0" rtlCol="0" anchor="t">
            <a:spAutoFit/>
          </a:bodyPr>
          <a:lstStyle/>
          <a:p>
            <a:pPr algn="ctr">
              <a:lnSpc>
                <a:spcPts val="2051"/>
              </a:lnSpc>
              <a:spcBef>
                <a:spcPct val="0"/>
              </a:spcBef>
            </a:pPr>
            <a:r>
              <a:rPr lang="en-US" sz="1709">
                <a:solidFill>
                  <a:srgbClr val="102B30"/>
                </a:solidFill>
                <a:latin typeface="UTM Neutra"/>
              </a:rPr>
              <a:t>6</a:t>
            </a:r>
          </a:p>
        </p:txBody>
      </p:sp>
      <p:sp>
        <p:nvSpPr>
          <p:cNvPr id="10" name="TextBox 10"/>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sp>
        <p:nvSpPr>
          <p:cNvPr id="3" name="Freeform 3"/>
          <p:cNvSpPr/>
          <p:nvPr/>
        </p:nvSpPr>
        <p:spPr>
          <a:xfrm>
            <a:off x="4259136" y="4520182"/>
            <a:ext cx="9769728" cy="5625387"/>
          </a:xfrm>
          <a:custGeom>
            <a:avLst/>
            <a:gdLst/>
            <a:ahLst/>
            <a:cxnLst/>
            <a:rect l="l" t="t" r="r" b="b"/>
            <a:pathLst>
              <a:path w="9769728" h="5625387">
                <a:moveTo>
                  <a:pt x="0" y="0"/>
                </a:moveTo>
                <a:lnTo>
                  <a:pt x="9769728" y="0"/>
                </a:lnTo>
                <a:lnTo>
                  <a:pt x="9769728" y="5625386"/>
                </a:lnTo>
                <a:lnTo>
                  <a:pt x="0" y="5625386"/>
                </a:lnTo>
                <a:lnTo>
                  <a:pt x="0" y="0"/>
                </a:lnTo>
                <a:close/>
              </a:path>
            </a:pathLst>
          </a:custGeom>
          <a:blipFill>
            <a:blip r:embed="rId3"/>
            <a:stretch>
              <a:fillRect l="-1378" r="-1378"/>
            </a:stretch>
          </a:blipFill>
        </p:spPr>
      </p:sp>
      <p:grpSp>
        <p:nvGrpSpPr>
          <p:cNvPr id="4" name="Group 4"/>
          <p:cNvGrpSpPr/>
          <p:nvPr/>
        </p:nvGrpSpPr>
        <p:grpSpPr>
          <a:xfrm>
            <a:off x="1028700" y="1028700"/>
            <a:ext cx="15936315" cy="4138664"/>
            <a:chOff x="0" y="0"/>
            <a:chExt cx="21248421" cy="5518219"/>
          </a:xfrm>
        </p:grpSpPr>
        <p:sp>
          <p:nvSpPr>
            <p:cNvPr id="5" name="TextBox 5"/>
            <p:cNvSpPr txBox="1"/>
            <p:nvPr/>
          </p:nvSpPr>
          <p:spPr>
            <a:xfrm>
              <a:off x="0" y="0"/>
              <a:ext cx="21248421" cy="1981200"/>
            </a:xfrm>
            <a:prstGeom prst="rect">
              <a:avLst/>
            </a:prstGeom>
          </p:spPr>
          <p:txBody>
            <a:bodyPr lIns="0" tIns="0" rIns="0" bIns="0" rtlCol="0" anchor="t">
              <a:spAutoFit/>
            </a:bodyPr>
            <a:lstStyle/>
            <a:p>
              <a:pPr>
                <a:lnSpc>
                  <a:spcPts val="11759"/>
                </a:lnSpc>
              </a:pPr>
              <a:r>
                <a:rPr lang="en-US" sz="9799">
                  <a:solidFill>
                    <a:srgbClr val="FF7C64"/>
                  </a:solidFill>
                  <a:latin typeface="Oswald"/>
                </a:rPr>
                <a:t>Cấu tạo</a:t>
              </a:r>
            </a:p>
          </p:txBody>
        </p:sp>
        <p:sp>
          <p:nvSpPr>
            <p:cNvPr id="6" name="TextBox 6"/>
            <p:cNvSpPr txBox="1"/>
            <p:nvPr/>
          </p:nvSpPr>
          <p:spPr>
            <a:xfrm>
              <a:off x="0" y="2515939"/>
              <a:ext cx="21248421" cy="3002280"/>
            </a:xfrm>
            <a:prstGeom prst="rect">
              <a:avLst/>
            </a:prstGeom>
          </p:spPr>
          <p:txBody>
            <a:bodyPr lIns="0" tIns="0" rIns="0" bIns="0" rtlCol="0" anchor="t">
              <a:spAutoFit/>
            </a:bodyPr>
            <a:lstStyle/>
            <a:p>
              <a:pPr marL="518160" lvl="1" indent="-259080" algn="just">
                <a:lnSpc>
                  <a:spcPts val="3600"/>
                </a:lnSpc>
                <a:buFont typeface="Arial"/>
                <a:buChar char="•"/>
              </a:pPr>
              <a:r>
                <a:rPr lang="en-US" sz="2400">
                  <a:solidFill>
                    <a:srgbClr val="102B30"/>
                  </a:solidFill>
                  <a:latin typeface="Muli Bold"/>
                </a:rPr>
                <a:t>Trong cấu trúc của Telnet sẽ bao gồm khách hàng (Client) và máy chủ (Server). Ở phía máy chủ (Server) sẽ cung cấp dịch vụ Telnet. Dịch vụ này sẽ đưa đến và kết nối các ứng dụng của máy khách (Client).</a:t>
              </a:r>
            </a:p>
            <a:p>
              <a:pPr marL="518160" lvl="1" indent="-259080" algn="just">
                <a:lnSpc>
                  <a:spcPts val="3600"/>
                </a:lnSpc>
                <a:buFont typeface="Arial"/>
                <a:buChar char="•"/>
              </a:pPr>
              <a:r>
                <a:rPr lang="en-US" sz="2400">
                  <a:solidFill>
                    <a:srgbClr val="102B30"/>
                  </a:solidFill>
                  <a:latin typeface="Muli Bold"/>
                </a:rPr>
                <a:t>Để đồng bộ hoá việc truyền dữ liệu, Telnet sử dụng SEQ (Sequence number) và ACK (Acknowledge number)</a:t>
              </a:r>
            </a:p>
            <a:p>
              <a:pPr algn="just">
                <a:lnSpc>
                  <a:spcPts val="3600"/>
                </a:lnSpc>
              </a:pPr>
              <a:endParaRPr lang="en-US" sz="2400">
                <a:solidFill>
                  <a:srgbClr val="102B30"/>
                </a:solidFill>
                <a:latin typeface="Muli Bold"/>
              </a:endParaRPr>
            </a:p>
          </p:txBody>
        </p:sp>
      </p:grpSp>
      <p:sp>
        <p:nvSpPr>
          <p:cNvPr id="7" name="TextBox 7"/>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8" name="TextBox 8"/>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2B30"/>
        </a:solidFill>
        <a:effectLst/>
      </p:bgPr>
    </p:bg>
    <p:spTree>
      <p:nvGrpSpPr>
        <p:cNvPr id="1" name=""/>
        <p:cNvGrpSpPr/>
        <p:nvPr/>
      </p:nvGrpSpPr>
      <p:grpSpPr>
        <a:xfrm>
          <a:off x="0" y="0"/>
          <a:ext cx="0" cy="0"/>
          <a:chOff x="0" y="0"/>
          <a:chExt cx="0" cy="0"/>
        </a:xfrm>
      </p:grpSpPr>
      <p:sp>
        <p:nvSpPr>
          <p:cNvPr id="2" name="AutoShape 2"/>
          <p:cNvSpPr/>
          <p:nvPr/>
        </p:nvSpPr>
        <p:spPr>
          <a:xfrm rot="-5400000">
            <a:off x="3613833" y="5138738"/>
            <a:ext cx="11069859" cy="0"/>
          </a:xfrm>
          <a:prstGeom prst="line">
            <a:avLst/>
          </a:prstGeom>
          <a:ln w="9525" cap="rnd">
            <a:solidFill>
              <a:srgbClr val="FFFFFF"/>
            </a:solidFill>
            <a:prstDash val="solid"/>
            <a:headEnd type="none" w="sm" len="sm"/>
            <a:tailEnd type="none" w="sm" len="sm"/>
          </a:ln>
        </p:spPr>
      </p:sp>
      <p:sp>
        <p:nvSpPr>
          <p:cNvPr id="3" name="Freeform 3"/>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2"/>
            <a:stretch>
              <a:fillRect/>
            </a:stretch>
          </a:blipFill>
        </p:spPr>
      </p:sp>
      <p:grpSp>
        <p:nvGrpSpPr>
          <p:cNvPr id="4" name="Group 4"/>
          <p:cNvGrpSpPr/>
          <p:nvPr/>
        </p:nvGrpSpPr>
        <p:grpSpPr>
          <a:xfrm>
            <a:off x="1028700" y="2296685"/>
            <a:ext cx="7111023" cy="5693232"/>
            <a:chOff x="0" y="0"/>
            <a:chExt cx="9481364" cy="7590976"/>
          </a:xfrm>
        </p:grpSpPr>
        <p:sp>
          <p:nvSpPr>
            <p:cNvPr id="5" name="TextBox 5"/>
            <p:cNvSpPr txBox="1"/>
            <p:nvPr/>
          </p:nvSpPr>
          <p:spPr>
            <a:xfrm>
              <a:off x="0" y="0"/>
              <a:ext cx="9481364" cy="3022424"/>
            </a:xfrm>
            <a:prstGeom prst="rect">
              <a:avLst/>
            </a:prstGeom>
          </p:spPr>
          <p:txBody>
            <a:bodyPr lIns="0" tIns="0" rIns="0" bIns="0" rtlCol="0" anchor="t">
              <a:spAutoFit/>
            </a:bodyPr>
            <a:lstStyle/>
            <a:p>
              <a:pPr algn="ctr">
                <a:lnSpc>
                  <a:spcPts val="8999"/>
                </a:lnSpc>
              </a:pPr>
              <a:r>
                <a:rPr lang="en-US" sz="7499">
                  <a:solidFill>
                    <a:srgbClr val="FF7C64"/>
                  </a:solidFill>
                  <a:latin typeface="Oswald"/>
                </a:rPr>
                <a:t>SEQ: Sequence number </a:t>
              </a:r>
            </a:p>
          </p:txBody>
        </p:sp>
        <p:sp>
          <p:nvSpPr>
            <p:cNvPr id="6" name="TextBox 6"/>
            <p:cNvSpPr txBox="1"/>
            <p:nvPr/>
          </p:nvSpPr>
          <p:spPr>
            <a:xfrm>
              <a:off x="0" y="3816006"/>
              <a:ext cx="9481364" cy="2497351"/>
            </a:xfrm>
            <a:prstGeom prst="rect">
              <a:avLst/>
            </a:prstGeom>
          </p:spPr>
          <p:txBody>
            <a:bodyPr lIns="0" tIns="0" rIns="0" bIns="0" rtlCol="0" anchor="t">
              <a:spAutoFit/>
            </a:bodyPr>
            <a:lstStyle/>
            <a:p>
              <a:pPr algn="just">
                <a:lnSpc>
                  <a:spcPts val="5119"/>
                </a:lnSpc>
              </a:pPr>
              <a:r>
                <a:rPr lang="en-US" sz="3199">
                  <a:solidFill>
                    <a:srgbClr val="FFFFFF"/>
                  </a:solidFill>
                  <a:latin typeface="Muli Bold"/>
                </a:rPr>
                <a:t>Đại diện cho số thứ tự của gói tin dữ liệu được gửi từ thiết bị gửi, là số thứ tự của byte đầu tiên của gói.</a:t>
              </a:r>
            </a:p>
          </p:txBody>
        </p:sp>
      </p:grpSp>
      <p:grpSp>
        <p:nvGrpSpPr>
          <p:cNvPr id="7" name="Group 7"/>
          <p:cNvGrpSpPr/>
          <p:nvPr/>
        </p:nvGrpSpPr>
        <p:grpSpPr>
          <a:xfrm>
            <a:off x="9997945" y="2121465"/>
            <a:ext cx="7261355" cy="6043408"/>
            <a:chOff x="0" y="0"/>
            <a:chExt cx="9681806" cy="8057877"/>
          </a:xfrm>
        </p:grpSpPr>
        <p:sp>
          <p:nvSpPr>
            <p:cNvPr id="8" name="TextBox 8"/>
            <p:cNvSpPr txBox="1"/>
            <p:nvPr/>
          </p:nvSpPr>
          <p:spPr>
            <a:xfrm>
              <a:off x="200443" y="0"/>
              <a:ext cx="9481364" cy="3022600"/>
            </a:xfrm>
            <a:prstGeom prst="rect">
              <a:avLst/>
            </a:prstGeom>
          </p:spPr>
          <p:txBody>
            <a:bodyPr lIns="0" tIns="0" rIns="0" bIns="0" rtlCol="0" anchor="t">
              <a:spAutoFit/>
            </a:bodyPr>
            <a:lstStyle/>
            <a:p>
              <a:pPr algn="ctr">
                <a:lnSpc>
                  <a:spcPts val="8999"/>
                </a:lnSpc>
              </a:pPr>
              <a:r>
                <a:rPr lang="en-US" sz="7499">
                  <a:solidFill>
                    <a:srgbClr val="FF7C64"/>
                  </a:solidFill>
                  <a:latin typeface="Oswald"/>
                </a:rPr>
                <a:t>ACK: Acknowledge number</a:t>
              </a:r>
            </a:p>
          </p:txBody>
        </p:sp>
        <p:sp>
          <p:nvSpPr>
            <p:cNvPr id="9" name="TextBox 9"/>
            <p:cNvSpPr txBox="1"/>
            <p:nvPr/>
          </p:nvSpPr>
          <p:spPr>
            <a:xfrm>
              <a:off x="0" y="3843206"/>
              <a:ext cx="9481364" cy="4214671"/>
            </a:xfrm>
            <a:prstGeom prst="rect">
              <a:avLst/>
            </a:prstGeom>
          </p:spPr>
          <p:txBody>
            <a:bodyPr lIns="0" tIns="0" rIns="0" bIns="0" rtlCol="0" anchor="t">
              <a:spAutoFit/>
            </a:bodyPr>
            <a:lstStyle/>
            <a:p>
              <a:pPr algn="just">
                <a:lnSpc>
                  <a:spcPts val="5120"/>
                </a:lnSpc>
              </a:pPr>
              <a:r>
                <a:rPr lang="en-US" sz="3200">
                  <a:solidFill>
                    <a:srgbClr val="FFFFFF"/>
                  </a:solidFill>
                  <a:latin typeface="Muli Bold"/>
                </a:rPr>
                <a:t>Đại diện cho số thứ tự của gói tin dữ liệu đã được nhận đúng và xác nhận (acknowledged) bởi thiết bị nhận, là số thự tự của byte tiếp theo mà thiết bị nhận gửi tới</a:t>
              </a:r>
            </a:p>
          </p:txBody>
        </p:sp>
      </p:grpSp>
      <p:sp>
        <p:nvSpPr>
          <p:cNvPr id="10" name="TextBox 10"/>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FFFFFF"/>
                </a:solidFill>
                <a:latin typeface="UTM Neutra"/>
              </a:rPr>
              <a:t>Trường Đại học Công nghệ, ĐHGQHN</a:t>
            </a:r>
          </a:p>
        </p:txBody>
      </p:sp>
      <p:sp>
        <p:nvSpPr>
          <p:cNvPr id="11" name="TextBox 11"/>
          <p:cNvSpPr txBox="1"/>
          <p:nvPr/>
        </p:nvSpPr>
        <p:spPr>
          <a:xfrm>
            <a:off x="17691970" y="9501104"/>
            <a:ext cx="177412" cy="338931"/>
          </a:xfrm>
          <a:prstGeom prst="rect">
            <a:avLst/>
          </a:prstGeom>
        </p:spPr>
        <p:txBody>
          <a:bodyPr lIns="0" tIns="0" rIns="0" bIns="0" rtlCol="0" anchor="t">
            <a:spAutoFit/>
          </a:bodyPr>
          <a:lstStyle/>
          <a:p>
            <a:pPr algn="ctr">
              <a:lnSpc>
                <a:spcPts val="2769"/>
              </a:lnSpc>
              <a:spcBef>
                <a:spcPct val="0"/>
              </a:spcBef>
            </a:pPr>
            <a:r>
              <a:rPr lang="en-US" sz="2308">
                <a:solidFill>
                  <a:srgbClr val="FFFFFF"/>
                </a:solidFill>
                <a:latin typeface="UTM Neutra"/>
              </a:rPr>
              <a:t>8</a:t>
            </a:r>
          </a:p>
        </p:txBody>
      </p:sp>
      <p:sp>
        <p:nvSpPr>
          <p:cNvPr id="12" name="TextBox 12"/>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39320" y="3606161"/>
            <a:ext cx="11819980" cy="3761910"/>
            <a:chOff x="0" y="0"/>
            <a:chExt cx="15759973" cy="5015881"/>
          </a:xfrm>
        </p:grpSpPr>
        <p:sp>
          <p:nvSpPr>
            <p:cNvPr id="3" name="TextBox 3"/>
            <p:cNvSpPr txBox="1"/>
            <p:nvPr/>
          </p:nvSpPr>
          <p:spPr>
            <a:xfrm>
              <a:off x="0" y="-4715"/>
              <a:ext cx="15759973" cy="2060575"/>
            </a:xfrm>
            <a:prstGeom prst="rect">
              <a:avLst/>
            </a:prstGeom>
          </p:spPr>
          <p:txBody>
            <a:bodyPr lIns="0" tIns="0" rIns="0" bIns="0" rtlCol="0" anchor="t">
              <a:spAutoFit/>
            </a:bodyPr>
            <a:lstStyle/>
            <a:p>
              <a:pPr algn="r">
                <a:lnSpc>
                  <a:spcPts val="12277"/>
                </a:lnSpc>
              </a:pPr>
              <a:r>
                <a:rPr lang="en-US" sz="10231">
                  <a:solidFill>
                    <a:srgbClr val="102B30"/>
                  </a:solidFill>
                  <a:latin typeface="Oswald"/>
                </a:rPr>
                <a:t>03. Truyền dữ liệu</a:t>
              </a:r>
            </a:p>
          </p:txBody>
        </p:sp>
        <p:sp>
          <p:nvSpPr>
            <p:cNvPr id="4" name="TextBox 4"/>
            <p:cNvSpPr txBox="1"/>
            <p:nvPr/>
          </p:nvSpPr>
          <p:spPr>
            <a:xfrm>
              <a:off x="0" y="2683114"/>
              <a:ext cx="15759973" cy="850900"/>
            </a:xfrm>
            <a:prstGeom prst="rect">
              <a:avLst/>
            </a:prstGeom>
          </p:spPr>
          <p:txBody>
            <a:bodyPr lIns="0" tIns="0" rIns="0" bIns="0" rtlCol="0" anchor="t">
              <a:spAutoFit/>
            </a:bodyPr>
            <a:lstStyle/>
            <a:p>
              <a:pPr algn="r">
                <a:lnSpc>
                  <a:spcPts val="5045"/>
                </a:lnSpc>
              </a:pPr>
              <a:r>
                <a:rPr lang="en-US" sz="4204">
                  <a:solidFill>
                    <a:srgbClr val="FF7C64"/>
                  </a:solidFill>
                  <a:latin typeface="Muli Semi-Bold"/>
                </a:rPr>
                <a:t>Three-hand shaking?</a:t>
              </a:r>
            </a:p>
          </p:txBody>
        </p:sp>
        <p:sp>
          <p:nvSpPr>
            <p:cNvPr id="5" name="TextBox 5"/>
            <p:cNvSpPr txBox="1"/>
            <p:nvPr/>
          </p:nvSpPr>
          <p:spPr>
            <a:xfrm>
              <a:off x="0" y="4174010"/>
              <a:ext cx="15759973" cy="858780"/>
            </a:xfrm>
            <a:prstGeom prst="rect">
              <a:avLst/>
            </a:prstGeom>
          </p:spPr>
          <p:txBody>
            <a:bodyPr lIns="0" tIns="0" rIns="0" bIns="0" rtlCol="0" anchor="t">
              <a:spAutoFit/>
            </a:bodyPr>
            <a:lstStyle/>
            <a:p>
              <a:pPr>
                <a:lnSpc>
                  <a:spcPts val="5920"/>
                </a:lnSpc>
              </a:pPr>
              <a:endParaRPr/>
            </a:p>
          </p:txBody>
        </p:sp>
      </p:grpSp>
      <p:sp>
        <p:nvSpPr>
          <p:cNvPr id="6" name="Freeform 6"/>
          <p:cNvSpPr/>
          <p:nvPr/>
        </p:nvSpPr>
        <p:spPr>
          <a:xfrm>
            <a:off x="1028700" y="1959945"/>
            <a:ext cx="6402031" cy="6367110"/>
          </a:xfrm>
          <a:custGeom>
            <a:avLst/>
            <a:gdLst/>
            <a:ahLst/>
            <a:cxnLst/>
            <a:rect l="l" t="t" r="r" b="b"/>
            <a:pathLst>
              <a:path w="6402031" h="6367110">
                <a:moveTo>
                  <a:pt x="0" y="0"/>
                </a:moveTo>
                <a:lnTo>
                  <a:pt x="6402031" y="0"/>
                </a:lnTo>
                <a:lnTo>
                  <a:pt x="6402031" y="6367110"/>
                </a:lnTo>
                <a:lnTo>
                  <a:pt x="0" y="6367110"/>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7" name="Freeform 7"/>
          <p:cNvSpPr/>
          <p:nvPr/>
        </p:nvSpPr>
        <p:spPr>
          <a:xfrm>
            <a:off x="218641" y="138236"/>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4"/>
            <a:stretch>
              <a:fillRect/>
            </a:stretch>
          </a:blipFill>
        </p:spPr>
      </p:sp>
      <p:sp>
        <p:nvSpPr>
          <p:cNvPr id="8" name="TextBox 8"/>
          <p:cNvSpPr txBox="1"/>
          <p:nvPr/>
        </p:nvSpPr>
        <p:spPr>
          <a:xfrm>
            <a:off x="1363016" y="479423"/>
            <a:ext cx="7260008" cy="355852"/>
          </a:xfrm>
          <a:prstGeom prst="rect">
            <a:avLst/>
          </a:prstGeom>
        </p:spPr>
        <p:txBody>
          <a:bodyPr lIns="0" tIns="0" rIns="0" bIns="0" rtlCol="0" anchor="t">
            <a:spAutoFit/>
          </a:bodyPr>
          <a:lstStyle/>
          <a:p>
            <a:pPr>
              <a:lnSpc>
                <a:spcPts val="2877"/>
              </a:lnSpc>
              <a:spcBef>
                <a:spcPct val="0"/>
              </a:spcBef>
            </a:pPr>
            <a:r>
              <a:rPr lang="en-US" sz="2397">
                <a:solidFill>
                  <a:srgbClr val="102B30"/>
                </a:solidFill>
                <a:latin typeface="UTM Neutra"/>
              </a:rPr>
              <a:t>Trường Đại học Công nghệ, ĐHGQHN</a:t>
            </a:r>
          </a:p>
        </p:txBody>
      </p:sp>
      <p:sp>
        <p:nvSpPr>
          <p:cNvPr id="9" name="TextBox 9"/>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FFFFFF"/>
                </a:solidFill>
                <a:latin typeface="UTM Neutra"/>
              </a:rPr>
              <a:t>9</a:t>
            </a:r>
          </a:p>
        </p:txBody>
      </p:sp>
      <p:sp>
        <p:nvSpPr>
          <p:cNvPr id="10" name="TextBox 10"/>
          <p:cNvSpPr txBox="1"/>
          <p:nvPr/>
        </p:nvSpPr>
        <p:spPr>
          <a:xfrm>
            <a:off x="17776725" y="9818744"/>
            <a:ext cx="482104" cy="295275"/>
          </a:xfrm>
          <a:prstGeom prst="rect">
            <a:avLst/>
          </a:prstGeom>
        </p:spPr>
        <p:txBody>
          <a:bodyPr lIns="0" tIns="0" rIns="0" bIns="0" rtlCol="0" anchor="t">
            <a:spAutoFit/>
          </a:bodyPr>
          <a:lstStyle/>
          <a:p>
            <a:pPr algn="ctr">
              <a:lnSpc>
                <a:spcPts val="2356"/>
              </a:lnSpc>
              <a:spcBef>
                <a:spcPct val="0"/>
              </a:spcBef>
            </a:pPr>
            <a:r>
              <a:rPr lang="en-US" sz="1963">
                <a:solidFill>
                  <a:srgbClr val="000000"/>
                </a:solidFill>
                <a:latin typeface="UTM Neutra"/>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TotalTime>
  <Words>1007</Words>
  <Application>Microsoft Office PowerPoint</Application>
  <PresentationFormat>Custom</PresentationFormat>
  <Paragraphs>126</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Muli</vt:lpstr>
      <vt:lpstr>Calibri</vt:lpstr>
      <vt:lpstr>Muli Bold</vt:lpstr>
      <vt:lpstr>UTM Neutra</vt:lpstr>
      <vt:lpstr>Muli Semi-Bold</vt:lpstr>
      <vt:lpstr>Oswald</vt:lpstr>
      <vt:lpstr>Arial</vt:lpstr>
      <vt:lpstr>Muli Extra-Light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Consulting _ by Slidesgo.pptx</dc:title>
  <cp:lastModifiedBy>Mạc Minh Duy</cp:lastModifiedBy>
  <cp:revision>4</cp:revision>
  <dcterms:created xsi:type="dcterms:W3CDTF">2006-08-16T00:00:00Z</dcterms:created>
  <dcterms:modified xsi:type="dcterms:W3CDTF">2024-03-28T07:00:53Z</dcterms:modified>
  <dc:identifier>DAF-iSDUEDM</dc:identifier>
</cp:coreProperties>
</file>

<file path=docProps/thumbnail.jpeg>
</file>